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7" r:id="rId2"/>
    <p:sldId id="267" r:id="rId3"/>
    <p:sldId id="258" r:id="rId4"/>
    <p:sldId id="259" r:id="rId5"/>
    <p:sldId id="261" r:id="rId6"/>
    <p:sldId id="260" r:id="rId7"/>
    <p:sldId id="262" r:id="rId8"/>
    <p:sldId id="263" r:id="rId9"/>
    <p:sldId id="269" r:id="rId10"/>
    <p:sldId id="266" r:id="rId11"/>
    <p:sldId id="268" r:id="rId12"/>
    <p:sldId id="264"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0" d="100"/>
          <a:sy n="60" d="100"/>
        </p:scale>
        <p:origin x="-139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38973D-C2A2-5A4C-85C1-FBB50B64375E}" type="datetimeFigureOut">
              <a:rPr lang="en-US" smtClean="0"/>
              <a:t>1/23/13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9872B5-5F43-B94B-9FED-9A7DCAC3C003}" type="slidenum">
              <a:rPr lang="en-US" smtClean="0"/>
              <a:t>‹#›</a:t>
            </a:fld>
            <a:endParaRPr lang="en-US"/>
          </a:p>
        </p:txBody>
      </p:sp>
    </p:spTree>
    <p:extLst>
      <p:ext uri="{BB962C8B-B14F-4D97-AF65-F5344CB8AC3E}">
        <p14:creationId xmlns:p14="http://schemas.microsoft.com/office/powerpoint/2010/main" val="416331126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will allow us to talk about the scientific method and</a:t>
            </a:r>
            <a:r>
              <a:rPr lang="en-US" baseline="0" dirty="0" smtClean="0"/>
              <a:t> how it applies to both social sciences and natural sciences and how it differs</a:t>
            </a:r>
            <a:endParaRPr lang="en-US" dirty="0"/>
          </a:p>
        </p:txBody>
      </p:sp>
      <p:sp>
        <p:nvSpPr>
          <p:cNvPr id="4" name="Slide Number Placeholder 3"/>
          <p:cNvSpPr>
            <a:spLocks noGrp="1"/>
          </p:cNvSpPr>
          <p:nvPr>
            <p:ph type="sldNum" sz="quarter" idx="10"/>
          </p:nvPr>
        </p:nvSpPr>
        <p:spPr/>
        <p:txBody>
          <a:bodyPr/>
          <a:lstStyle/>
          <a:p>
            <a:fld id="{219872B5-5F43-B94B-9FED-9A7DCAC3C003}" type="slidenum">
              <a:rPr lang="en-US" smtClean="0"/>
              <a:t>2</a:t>
            </a:fld>
            <a:endParaRPr lang="en-US"/>
          </a:p>
        </p:txBody>
      </p:sp>
    </p:spTree>
    <p:extLst>
      <p:ext uri="{BB962C8B-B14F-4D97-AF65-F5344CB8AC3E}">
        <p14:creationId xmlns:p14="http://schemas.microsoft.com/office/powerpoint/2010/main" val="4137699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will allow us to talk about different</a:t>
            </a:r>
            <a:r>
              <a:rPr lang="en-US" baseline="0" dirty="0" smtClean="0"/>
              <a:t> levels of cognition</a:t>
            </a:r>
            <a:endParaRPr lang="en-US" dirty="0"/>
          </a:p>
        </p:txBody>
      </p:sp>
      <p:sp>
        <p:nvSpPr>
          <p:cNvPr id="4" name="Slide Number Placeholder 3"/>
          <p:cNvSpPr>
            <a:spLocks noGrp="1"/>
          </p:cNvSpPr>
          <p:nvPr>
            <p:ph type="sldNum" sz="quarter" idx="10"/>
          </p:nvPr>
        </p:nvSpPr>
        <p:spPr/>
        <p:txBody>
          <a:bodyPr/>
          <a:lstStyle/>
          <a:p>
            <a:fld id="{219872B5-5F43-B94B-9FED-9A7DCAC3C003}" type="slidenum">
              <a:rPr lang="en-US" smtClean="0"/>
              <a:t>3</a:t>
            </a:fld>
            <a:endParaRPr lang="en-US"/>
          </a:p>
        </p:txBody>
      </p:sp>
    </p:spTree>
    <p:extLst>
      <p:ext uri="{BB962C8B-B14F-4D97-AF65-F5344CB8AC3E}">
        <p14:creationId xmlns:p14="http://schemas.microsoft.com/office/powerpoint/2010/main" val="973963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start to</a:t>
            </a:r>
            <a:r>
              <a:rPr lang="en-US" baseline="0" dirty="0" smtClean="0"/>
              <a:t> synthesis… within a discipline (allow to discuss Barth).</a:t>
            </a:r>
            <a:endParaRPr lang="en-US" dirty="0"/>
          </a:p>
        </p:txBody>
      </p:sp>
      <p:sp>
        <p:nvSpPr>
          <p:cNvPr id="4" name="Slide Number Placeholder 3"/>
          <p:cNvSpPr>
            <a:spLocks noGrp="1"/>
          </p:cNvSpPr>
          <p:nvPr>
            <p:ph type="sldNum" sz="quarter" idx="10"/>
          </p:nvPr>
        </p:nvSpPr>
        <p:spPr/>
        <p:txBody>
          <a:bodyPr/>
          <a:lstStyle/>
          <a:p>
            <a:fld id="{219872B5-5F43-B94B-9FED-9A7DCAC3C003}" type="slidenum">
              <a:rPr lang="en-US" smtClean="0"/>
              <a:t>4</a:t>
            </a:fld>
            <a:endParaRPr lang="en-US"/>
          </a:p>
        </p:txBody>
      </p:sp>
    </p:spTree>
    <p:extLst>
      <p:ext uri="{BB962C8B-B14F-4D97-AF65-F5344CB8AC3E}">
        <p14:creationId xmlns:p14="http://schemas.microsoft.com/office/powerpoint/2010/main" val="28296169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in</a:t>
            </a:r>
            <a:r>
              <a:rPr lang="en-US" baseline="0" dirty="0" smtClean="0"/>
              <a:t> social sciences</a:t>
            </a:r>
            <a:endParaRPr lang="en-US" dirty="0"/>
          </a:p>
        </p:txBody>
      </p:sp>
      <p:sp>
        <p:nvSpPr>
          <p:cNvPr id="4" name="Slide Number Placeholder 3"/>
          <p:cNvSpPr>
            <a:spLocks noGrp="1"/>
          </p:cNvSpPr>
          <p:nvPr>
            <p:ph type="sldNum" sz="quarter" idx="10"/>
          </p:nvPr>
        </p:nvSpPr>
        <p:spPr/>
        <p:txBody>
          <a:bodyPr/>
          <a:lstStyle/>
          <a:p>
            <a:fld id="{219872B5-5F43-B94B-9FED-9A7DCAC3C003}" type="slidenum">
              <a:rPr lang="en-US" smtClean="0"/>
              <a:t>7</a:t>
            </a:fld>
            <a:endParaRPr lang="en-US"/>
          </a:p>
        </p:txBody>
      </p:sp>
    </p:spTree>
    <p:extLst>
      <p:ext uri="{BB962C8B-B14F-4D97-AF65-F5344CB8AC3E}">
        <p14:creationId xmlns:p14="http://schemas.microsoft.com/office/powerpoint/2010/main" val="31436329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Bringing</a:t>
            </a:r>
            <a:r>
              <a:rPr lang="en-US" baseline="0" dirty="0" smtClean="0"/>
              <a:t> it all together….</a:t>
            </a:r>
            <a:endParaRPr lang="en-US" dirty="0"/>
          </a:p>
        </p:txBody>
      </p:sp>
      <p:sp>
        <p:nvSpPr>
          <p:cNvPr id="4" name="Slide Number Placeholder 3"/>
          <p:cNvSpPr>
            <a:spLocks noGrp="1"/>
          </p:cNvSpPr>
          <p:nvPr>
            <p:ph type="sldNum" sz="quarter" idx="10"/>
          </p:nvPr>
        </p:nvSpPr>
        <p:spPr/>
        <p:txBody>
          <a:bodyPr/>
          <a:lstStyle/>
          <a:p>
            <a:fld id="{219872B5-5F43-B94B-9FED-9A7DCAC3C003}" type="slidenum">
              <a:rPr lang="en-US" smtClean="0"/>
              <a:t>8</a:t>
            </a:fld>
            <a:endParaRPr lang="en-US"/>
          </a:p>
        </p:txBody>
      </p:sp>
    </p:spTree>
    <p:extLst>
      <p:ext uri="{BB962C8B-B14F-4D97-AF65-F5344CB8AC3E}">
        <p14:creationId xmlns:p14="http://schemas.microsoft.com/office/powerpoint/2010/main" val="21350072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  In this exercise we want to introduce several</a:t>
            </a:r>
            <a:r>
              <a:rPr lang="en-US" baseline="0" dirty="0" smtClean="0"/>
              <a:t> elements:  system map – what is it?; discuss different approaches of different disciplines; normative claims; quality and type of data</a:t>
            </a:r>
            <a:endParaRPr lang="en-US" dirty="0"/>
          </a:p>
        </p:txBody>
      </p:sp>
      <p:sp>
        <p:nvSpPr>
          <p:cNvPr id="4" name="Slide Number Placeholder 3"/>
          <p:cNvSpPr>
            <a:spLocks noGrp="1"/>
          </p:cNvSpPr>
          <p:nvPr>
            <p:ph type="sldNum" sz="quarter" idx="10"/>
          </p:nvPr>
        </p:nvSpPr>
        <p:spPr/>
        <p:txBody>
          <a:bodyPr/>
          <a:lstStyle/>
          <a:p>
            <a:fld id="{2305FF50-7C24-4149-84F0-C62A5FB1A1DC}" type="slidenum">
              <a:rPr lang="en-US" smtClean="0"/>
              <a:t>9</a:t>
            </a:fld>
            <a:endParaRPr lang="en-US"/>
          </a:p>
        </p:txBody>
      </p:sp>
    </p:spTree>
    <p:extLst>
      <p:ext uri="{BB962C8B-B14F-4D97-AF65-F5344CB8AC3E}">
        <p14:creationId xmlns:p14="http://schemas.microsoft.com/office/powerpoint/2010/main" val="6383157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Social science model</a:t>
            </a:r>
            <a:endParaRPr lang="en-US" dirty="0"/>
          </a:p>
        </p:txBody>
      </p:sp>
      <p:sp>
        <p:nvSpPr>
          <p:cNvPr id="4" name="Slide Number Placeholder 3"/>
          <p:cNvSpPr>
            <a:spLocks noGrp="1"/>
          </p:cNvSpPr>
          <p:nvPr>
            <p:ph type="sldNum" sz="quarter" idx="10"/>
          </p:nvPr>
        </p:nvSpPr>
        <p:spPr/>
        <p:txBody>
          <a:bodyPr/>
          <a:lstStyle/>
          <a:p>
            <a:fld id="{219872B5-5F43-B94B-9FED-9A7DCAC3C003}" type="slidenum">
              <a:rPr lang="en-US" smtClean="0"/>
              <a:t>10</a:t>
            </a:fld>
            <a:endParaRPr lang="en-US"/>
          </a:p>
        </p:txBody>
      </p:sp>
    </p:spTree>
    <p:extLst>
      <p:ext uri="{BB962C8B-B14F-4D97-AF65-F5344CB8AC3E}">
        <p14:creationId xmlns:p14="http://schemas.microsoft.com/office/powerpoint/2010/main" val="34095478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Natural sciences model</a:t>
            </a:r>
            <a:endParaRPr lang="en-US" dirty="0"/>
          </a:p>
        </p:txBody>
      </p:sp>
      <p:sp>
        <p:nvSpPr>
          <p:cNvPr id="4" name="Slide Number Placeholder 3"/>
          <p:cNvSpPr>
            <a:spLocks noGrp="1"/>
          </p:cNvSpPr>
          <p:nvPr>
            <p:ph type="sldNum" sz="quarter" idx="10"/>
          </p:nvPr>
        </p:nvSpPr>
        <p:spPr/>
        <p:txBody>
          <a:bodyPr/>
          <a:lstStyle/>
          <a:p>
            <a:fld id="{219872B5-5F43-B94B-9FED-9A7DCAC3C003}" type="slidenum">
              <a:rPr lang="en-US" smtClean="0"/>
              <a:t>11</a:t>
            </a:fld>
            <a:endParaRPr lang="en-US"/>
          </a:p>
        </p:txBody>
      </p:sp>
    </p:spTree>
    <p:extLst>
      <p:ext uri="{BB962C8B-B14F-4D97-AF65-F5344CB8AC3E}">
        <p14:creationId xmlns:p14="http://schemas.microsoft.com/office/powerpoint/2010/main" val="1899337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D16ACC-0D8E-0C4D-9E86-45CC594DDE3D}" type="datetimeFigureOut">
              <a:rPr lang="en-US" smtClean="0"/>
              <a:t>1/23/13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4B1495-E555-5F4B-82EC-A69D54102767}" type="slidenum">
              <a:rPr lang="en-US" smtClean="0"/>
              <a:t>‹#›</a:t>
            </a:fld>
            <a:endParaRPr lang="en-US"/>
          </a:p>
        </p:txBody>
      </p:sp>
    </p:spTree>
    <p:extLst>
      <p:ext uri="{BB962C8B-B14F-4D97-AF65-F5344CB8AC3E}">
        <p14:creationId xmlns:p14="http://schemas.microsoft.com/office/powerpoint/2010/main" val="1648268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D16ACC-0D8E-0C4D-9E86-45CC594DDE3D}" type="datetimeFigureOut">
              <a:rPr lang="en-US" smtClean="0"/>
              <a:t>1/23/13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4B1495-E555-5F4B-82EC-A69D54102767}" type="slidenum">
              <a:rPr lang="en-US" smtClean="0"/>
              <a:t>‹#›</a:t>
            </a:fld>
            <a:endParaRPr lang="en-US"/>
          </a:p>
        </p:txBody>
      </p:sp>
    </p:spTree>
    <p:extLst>
      <p:ext uri="{BB962C8B-B14F-4D97-AF65-F5344CB8AC3E}">
        <p14:creationId xmlns:p14="http://schemas.microsoft.com/office/powerpoint/2010/main" val="32088995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D16ACC-0D8E-0C4D-9E86-45CC594DDE3D}" type="datetimeFigureOut">
              <a:rPr lang="en-US" smtClean="0"/>
              <a:t>1/23/13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4B1495-E555-5F4B-82EC-A69D54102767}" type="slidenum">
              <a:rPr lang="en-US" smtClean="0"/>
              <a:t>‹#›</a:t>
            </a:fld>
            <a:endParaRPr lang="en-US"/>
          </a:p>
        </p:txBody>
      </p:sp>
    </p:spTree>
    <p:extLst>
      <p:ext uri="{BB962C8B-B14F-4D97-AF65-F5344CB8AC3E}">
        <p14:creationId xmlns:p14="http://schemas.microsoft.com/office/powerpoint/2010/main" val="1000453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D16ACC-0D8E-0C4D-9E86-45CC594DDE3D}" type="datetimeFigureOut">
              <a:rPr lang="en-US" smtClean="0"/>
              <a:t>1/23/13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4B1495-E555-5F4B-82EC-A69D54102767}" type="slidenum">
              <a:rPr lang="en-US" smtClean="0"/>
              <a:t>‹#›</a:t>
            </a:fld>
            <a:endParaRPr lang="en-US"/>
          </a:p>
        </p:txBody>
      </p:sp>
    </p:spTree>
    <p:extLst>
      <p:ext uri="{BB962C8B-B14F-4D97-AF65-F5344CB8AC3E}">
        <p14:creationId xmlns:p14="http://schemas.microsoft.com/office/powerpoint/2010/main" val="453053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D16ACC-0D8E-0C4D-9E86-45CC594DDE3D}" type="datetimeFigureOut">
              <a:rPr lang="en-US" smtClean="0"/>
              <a:t>1/23/13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4B1495-E555-5F4B-82EC-A69D54102767}" type="slidenum">
              <a:rPr lang="en-US" smtClean="0"/>
              <a:t>‹#›</a:t>
            </a:fld>
            <a:endParaRPr lang="en-US"/>
          </a:p>
        </p:txBody>
      </p:sp>
    </p:spTree>
    <p:extLst>
      <p:ext uri="{BB962C8B-B14F-4D97-AF65-F5344CB8AC3E}">
        <p14:creationId xmlns:p14="http://schemas.microsoft.com/office/powerpoint/2010/main" val="2803245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D16ACC-0D8E-0C4D-9E86-45CC594DDE3D}" type="datetimeFigureOut">
              <a:rPr lang="en-US" smtClean="0"/>
              <a:t>1/23/13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4B1495-E555-5F4B-82EC-A69D54102767}" type="slidenum">
              <a:rPr lang="en-US" smtClean="0"/>
              <a:t>‹#›</a:t>
            </a:fld>
            <a:endParaRPr lang="en-US"/>
          </a:p>
        </p:txBody>
      </p:sp>
    </p:spTree>
    <p:extLst>
      <p:ext uri="{BB962C8B-B14F-4D97-AF65-F5344CB8AC3E}">
        <p14:creationId xmlns:p14="http://schemas.microsoft.com/office/powerpoint/2010/main" val="1314691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D16ACC-0D8E-0C4D-9E86-45CC594DDE3D}" type="datetimeFigureOut">
              <a:rPr lang="en-US" smtClean="0"/>
              <a:t>1/23/13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4B1495-E555-5F4B-82EC-A69D54102767}" type="slidenum">
              <a:rPr lang="en-US" smtClean="0"/>
              <a:t>‹#›</a:t>
            </a:fld>
            <a:endParaRPr lang="en-US"/>
          </a:p>
        </p:txBody>
      </p:sp>
    </p:spTree>
    <p:extLst>
      <p:ext uri="{BB962C8B-B14F-4D97-AF65-F5344CB8AC3E}">
        <p14:creationId xmlns:p14="http://schemas.microsoft.com/office/powerpoint/2010/main" val="2946643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D16ACC-0D8E-0C4D-9E86-45CC594DDE3D}" type="datetimeFigureOut">
              <a:rPr lang="en-US" smtClean="0"/>
              <a:t>1/23/13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4B1495-E555-5F4B-82EC-A69D54102767}" type="slidenum">
              <a:rPr lang="en-US" smtClean="0"/>
              <a:t>‹#›</a:t>
            </a:fld>
            <a:endParaRPr lang="en-US"/>
          </a:p>
        </p:txBody>
      </p:sp>
    </p:spTree>
    <p:extLst>
      <p:ext uri="{BB962C8B-B14F-4D97-AF65-F5344CB8AC3E}">
        <p14:creationId xmlns:p14="http://schemas.microsoft.com/office/powerpoint/2010/main" val="2503958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D16ACC-0D8E-0C4D-9E86-45CC594DDE3D}" type="datetimeFigureOut">
              <a:rPr lang="en-US" smtClean="0"/>
              <a:t>1/23/13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4B1495-E555-5F4B-82EC-A69D54102767}" type="slidenum">
              <a:rPr lang="en-US" smtClean="0"/>
              <a:t>‹#›</a:t>
            </a:fld>
            <a:endParaRPr lang="en-US"/>
          </a:p>
        </p:txBody>
      </p:sp>
    </p:spTree>
    <p:extLst>
      <p:ext uri="{BB962C8B-B14F-4D97-AF65-F5344CB8AC3E}">
        <p14:creationId xmlns:p14="http://schemas.microsoft.com/office/powerpoint/2010/main" val="2783369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D16ACC-0D8E-0C4D-9E86-45CC594DDE3D}" type="datetimeFigureOut">
              <a:rPr lang="en-US" smtClean="0"/>
              <a:t>1/23/13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4B1495-E555-5F4B-82EC-A69D54102767}" type="slidenum">
              <a:rPr lang="en-US" smtClean="0"/>
              <a:t>‹#›</a:t>
            </a:fld>
            <a:endParaRPr lang="en-US"/>
          </a:p>
        </p:txBody>
      </p:sp>
    </p:spTree>
    <p:extLst>
      <p:ext uri="{BB962C8B-B14F-4D97-AF65-F5344CB8AC3E}">
        <p14:creationId xmlns:p14="http://schemas.microsoft.com/office/powerpoint/2010/main" val="721606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D16ACC-0D8E-0C4D-9E86-45CC594DDE3D}" type="datetimeFigureOut">
              <a:rPr lang="en-US" smtClean="0"/>
              <a:t>1/23/13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4B1495-E555-5F4B-82EC-A69D54102767}" type="slidenum">
              <a:rPr lang="en-US" smtClean="0"/>
              <a:t>‹#›</a:t>
            </a:fld>
            <a:endParaRPr lang="en-US"/>
          </a:p>
        </p:txBody>
      </p:sp>
    </p:spTree>
    <p:extLst>
      <p:ext uri="{BB962C8B-B14F-4D97-AF65-F5344CB8AC3E}">
        <p14:creationId xmlns:p14="http://schemas.microsoft.com/office/powerpoint/2010/main" val="315926505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D16ACC-0D8E-0C4D-9E86-45CC594DDE3D}" type="datetimeFigureOut">
              <a:rPr lang="en-US" smtClean="0"/>
              <a:t>1/23/13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4B1495-E555-5F4B-82EC-A69D54102767}" type="slidenum">
              <a:rPr lang="en-US" smtClean="0"/>
              <a:t>‹#›</a:t>
            </a:fld>
            <a:endParaRPr lang="en-US"/>
          </a:p>
        </p:txBody>
      </p:sp>
    </p:spTree>
    <p:extLst>
      <p:ext uri="{BB962C8B-B14F-4D97-AF65-F5344CB8AC3E}">
        <p14:creationId xmlns:p14="http://schemas.microsoft.com/office/powerpoint/2010/main" val="37286509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3.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5.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What is synthesis?  Socio-environmental synthesis?</a:t>
            </a:r>
            <a:endParaRPr lang="en-US" dirty="0"/>
          </a:p>
        </p:txBody>
      </p:sp>
      <p:pic>
        <p:nvPicPr>
          <p:cNvPr id="8" name="Picture 7"/>
          <p:cNvPicPr>
            <a:picLocks noChangeAspect="1"/>
          </p:cNvPicPr>
          <p:nvPr/>
        </p:nvPicPr>
        <p:blipFill>
          <a:blip r:embed="rId2"/>
          <a:stretch>
            <a:fillRect/>
          </a:stretch>
        </p:blipFill>
        <p:spPr>
          <a:xfrm>
            <a:off x="3429000" y="4565083"/>
            <a:ext cx="2286000" cy="800100"/>
          </a:xfrm>
          <a:prstGeom prst="rect">
            <a:avLst/>
          </a:prstGeom>
        </p:spPr>
      </p:pic>
    </p:spTree>
    <p:extLst>
      <p:ext uri="{BB962C8B-B14F-4D97-AF65-F5344CB8AC3E}">
        <p14:creationId xmlns:p14="http://schemas.microsoft.com/office/powerpoint/2010/main" val="11151801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Transactions</a:t>
            </a:r>
            <a:r>
              <a:rPr lang="en-US" dirty="0"/>
              <a:t>: The Circular-Flow Diagram</a:t>
            </a:r>
          </a:p>
        </p:txBody>
      </p:sp>
      <p:sp>
        <p:nvSpPr>
          <p:cNvPr id="3" name="Content Placeholder 2"/>
          <p:cNvSpPr>
            <a:spLocks noGrp="1"/>
          </p:cNvSpPr>
          <p:nvPr>
            <p:ph idx="1"/>
          </p:nvPr>
        </p:nvSpPr>
        <p:spPr>
          <a:xfrm>
            <a:off x="152400" y="1094154"/>
            <a:ext cx="8915400" cy="963246"/>
          </a:xfrm>
        </p:spPr>
        <p:txBody>
          <a:bodyPr>
            <a:normAutofit/>
          </a:bodyPr>
          <a:lstStyle/>
          <a:p>
            <a:pPr marL="0" indent="0">
              <a:buNone/>
            </a:pPr>
            <a:endParaRPr lang="en-US" sz="2800" dirty="0" smtClean="0">
              <a:solidFill>
                <a:srgbClr val="990033"/>
              </a:solidFill>
            </a:endParaRPr>
          </a:p>
          <a:p>
            <a:endParaRPr lang="en-US" sz="2800" b="0" dirty="0" smtClean="0"/>
          </a:p>
          <a:p>
            <a:endParaRPr lang="en-US" sz="2800" b="0" dirty="0"/>
          </a:p>
          <a:p>
            <a:endParaRPr lang="en-US" sz="2800" b="0" dirty="0" smtClean="0"/>
          </a:p>
          <a:p>
            <a:endParaRPr lang="en-US" sz="2800" b="0" dirty="0"/>
          </a:p>
          <a:p>
            <a:endParaRPr lang="en-US" sz="2800" b="0" dirty="0" smtClean="0"/>
          </a:p>
        </p:txBody>
      </p:sp>
      <p:sp>
        <p:nvSpPr>
          <p:cNvPr id="4" name="Footer Placeholder 3"/>
          <p:cNvSpPr>
            <a:spLocks noGrp="1"/>
          </p:cNvSpPr>
          <p:nvPr>
            <p:ph type="ftr" sz="quarter" idx="4294967295"/>
          </p:nvPr>
        </p:nvSpPr>
        <p:spPr>
          <a:xfrm>
            <a:off x="2171700" y="6629400"/>
            <a:ext cx="4800600" cy="228600"/>
          </a:xfrm>
          <a:prstGeom prst="rect">
            <a:avLst/>
          </a:prstGeom>
        </p:spPr>
        <p:txBody>
          <a:bodyPr/>
          <a:lstStyle/>
          <a:p>
            <a:pPr>
              <a:defRPr/>
            </a:pPr>
            <a:r>
              <a:rPr lang="en-US" smtClean="0"/>
              <a:t>Copyright 2013 Worth Publishers</a:t>
            </a:r>
            <a:endParaRPr lang="en-US" dirty="0"/>
          </a:p>
        </p:txBody>
      </p:sp>
      <p:sp>
        <p:nvSpPr>
          <p:cNvPr id="5" name="Rectangle 4"/>
          <p:cNvSpPr/>
          <p:nvPr/>
        </p:nvSpPr>
        <p:spPr>
          <a:xfrm>
            <a:off x="2573338" y="3374548"/>
            <a:ext cx="1876587" cy="1754326"/>
          </a:xfrm>
          <a:prstGeom prst="rect">
            <a:avLst/>
          </a:prstGeom>
        </p:spPr>
        <p:txBody>
          <a:bodyPr wrap="square">
            <a:spAutoFit/>
          </a:bodyPr>
          <a:lstStyle/>
          <a:p>
            <a:r>
              <a:rPr lang="en-US" b="1" i="1" dirty="0" smtClean="0">
                <a:solidFill>
                  <a:schemeClr val="accent6">
                    <a:lumMod val="75000"/>
                  </a:schemeClr>
                </a:solidFill>
                <a:latin typeface="Candara" pitchFamily="34" charset="0"/>
              </a:rPr>
              <a:t>Trade in physical things such as goods, services, labor, and raw materials flows in one direction…</a:t>
            </a:r>
          </a:p>
        </p:txBody>
      </p:sp>
      <p:sp>
        <p:nvSpPr>
          <p:cNvPr id="6" name="Rectangle 5"/>
          <p:cNvSpPr/>
          <p:nvPr/>
        </p:nvSpPr>
        <p:spPr>
          <a:xfrm>
            <a:off x="4495800" y="3427274"/>
            <a:ext cx="1849436" cy="1754326"/>
          </a:xfrm>
          <a:prstGeom prst="rect">
            <a:avLst/>
          </a:prstGeom>
        </p:spPr>
        <p:txBody>
          <a:bodyPr wrap="square">
            <a:spAutoFit/>
          </a:bodyPr>
          <a:lstStyle/>
          <a:p>
            <a:r>
              <a:rPr lang="en-US" b="1" i="1" dirty="0" smtClean="0">
                <a:solidFill>
                  <a:srgbClr val="009999"/>
                </a:solidFill>
                <a:latin typeface="Candara" pitchFamily="34" charset="0"/>
              </a:rPr>
              <a:t>…and the money </a:t>
            </a:r>
            <a:r>
              <a:rPr lang="en-US" b="1" i="1" dirty="0">
                <a:solidFill>
                  <a:srgbClr val="009999"/>
                </a:solidFill>
                <a:latin typeface="Candara" pitchFamily="34" charset="0"/>
              </a:rPr>
              <a:t>that </a:t>
            </a:r>
            <a:r>
              <a:rPr lang="en-US" b="1" i="1" dirty="0" smtClean="0">
                <a:solidFill>
                  <a:srgbClr val="009999"/>
                </a:solidFill>
                <a:latin typeface="Candara" pitchFamily="34" charset="0"/>
              </a:rPr>
              <a:t>pays </a:t>
            </a:r>
            <a:r>
              <a:rPr lang="en-US" b="1" i="1" dirty="0">
                <a:solidFill>
                  <a:srgbClr val="009999"/>
                </a:solidFill>
                <a:latin typeface="Candara" pitchFamily="34" charset="0"/>
              </a:rPr>
              <a:t>for these physical </a:t>
            </a:r>
            <a:r>
              <a:rPr lang="en-US" b="1" i="1" dirty="0" smtClean="0">
                <a:solidFill>
                  <a:srgbClr val="009999"/>
                </a:solidFill>
                <a:latin typeface="Candara" pitchFamily="34" charset="0"/>
              </a:rPr>
              <a:t>things flows </a:t>
            </a:r>
            <a:r>
              <a:rPr lang="en-US" b="1" i="1" dirty="0">
                <a:solidFill>
                  <a:srgbClr val="009999"/>
                </a:solidFill>
                <a:latin typeface="Candara" pitchFamily="34" charset="0"/>
              </a:rPr>
              <a:t>in the opposite </a:t>
            </a:r>
            <a:r>
              <a:rPr lang="en-US" b="1" i="1" dirty="0" smtClean="0">
                <a:solidFill>
                  <a:srgbClr val="009999"/>
                </a:solidFill>
                <a:latin typeface="Candara" pitchFamily="34" charset="0"/>
              </a:rPr>
              <a:t>direction.</a:t>
            </a:r>
            <a:endParaRPr lang="en-US" b="1" i="1" dirty="0">
              <a:solidFill>
                <a:srgbClr val="009999"/>
              </a:solidFill>
              <a:latin typeface="Candara" pitchFamily="34" charset="0"/>
            </a:endParaRPr>
          </a:p>
        </p:txBody>
      </p:sp>
      <p:sp>
        <p:nvSpPr>
          <p:cNvPr id="7" name="Freeform 52"/>
          <p:cNvSpPr>
            <a:spLocks/>
          </p:cNvSpPr>
          <p:nvPr/>
        </p:nvSpPr>
        <p:spPr bwMode="auto">
          <a:xfrm>
            <a:off x="5497513" y="1992312"/>
            <a:ext cx="1985962" cy="1766888"/>
          </a:xfrm>
          <a:custGeom>
            <a:avLst/>
            <a:gdLst>
              <a:gd name="T0" fmla="*/ 0 w 328"/>
              <a:gd name="T1" fmla="*/ 0 h 291"/>
              <a:gd name="T2" fmla="*/ 218 w 328"/>
              <a:gd name="T3" fmla="*/ 0 h 291"/>
              <a:gd name="T4" fmla="*/ 328 w 328"/>
              <a:gd name="T5" fmla="*/ 110 h 291"/>
              <a:gd name="T6" fmla="*/ 328 w 328"/>
              <a:gd name="T7" fmla="*/ 291 h 291"/>
            </a:gdLst>
            <a:ahLst/>
            <a:cxnLst>
              <a:cxn ang="0">
                <a:pos x="T0" y="T1"/>
              </a:cxn>
              <a:cxn ang="0">
                <a:pos x="T2" y="T3"/>
              </a:cxn>
              <a:cxn ang="0">
                <a:pos x="T4" y="T5"/>
              </a:cxn>
              <a:cxn ang="0">
                <a:pos x="T6" y="T7"/>
              </a:cxn>
            </a:cxnLst>
            <a:rect l="0" t="0" r="r" b="b"/>
            <a:pathLst>
              <a:path w="328" h="291">
                <a:moveTo>
                  <a:pt x="0" y="0"/>
                </a:moveTo>
                <a:cubicBezTo>
                  <a:pt x="218" y="0"/>
                  <a:pt x="218" y="0"/>
                  <a:pt x="218" y="0"/>
                </a:cubicBezTo>
                <a:cubicBezTo>
                  <a:pt x="279" y="0"/>
                  <a:pt x="328" y="49"/>
                  <a:pt x="328" y="110"/>
                </a:cubicBezTo>
                <a:cubicBezTo>
                  <a:pt x="328" y="291"/>
                  <a:pt x="328" y="291"/>
                  <a:pt x="328" y="291"/>
                </a:cubicBezTo>
              </a:path>
            </a:pathLst>
          </a:custGeom>
          <a:noFill/>
          <a:ln w="90488" cap="flat">
            <a:solidFill>
              <a:srgbClr val="00B5AD"/>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 name="Freeform 53"/>
          <p:cNvSpPr>
            <a:spLocks/>
          </p:cNvSpPr>
          <p:nvPr/>
        </p:nvSpPr>
        <p:spPr bwMode="auto">
          <a:xfrm>
            <a:off x="5340351" y="1785937"/>
            <a:ext cx="249238" cy="406400"/>
          </a:xfrm>
          <a:custGeom>
            <a:avLst/>
            <a:gdLst>
              <a:gd name="T0" fmla="*/ 29 w 41"/>
              <a:gd name="T1" fmla="*/ 34 h 67"/>
              <a:gd name="T2" fmla="*/ 41 w 41"/>
              <a:gd name="T3" fmla="*/ 67 h 67"/>
              <a:gd name="T4" fmla="*/ 0 w 41"/>
              <a:gd name="T5" fmla="*/ 34 h 67"/>
              <a:gd name="T6" fmla="*/ 41 w 41"/>
              <a:gd name="T7" fmla="*/ 0 h 67"/>
              <a:gd name="T8" fmla="*/ 29 w 41"/>
              <a:gd name="T9" fmla="*/ 34 h 67"/>
            </a:gdLst>
            <a:ahLst/>
            <a:cxnLst>
              <a:cxn ang="0">
                <a:pos x="T0" y="T1"/>
              </a:cxn>
              <a:cxn ang="0">
                <a:pos x="T2" y="T3"/>
              </a:cxn>
              <a:cxn ang="0">
                <a:pos x="T4" y="T5"/>
              </a:cxn>
              <a:cxn ang="0">
                <a:pos x="T6" y="T7"/>
              </a:cxn>
              <a:cxn ang="0">
                <a:pos x="T8" y="T9"/>
              </a:cxn>
            </a:cxnLst>
            <a:rect l="0" t="0" r="r" b="b"/>
            <a:pathLst>
              <a:path w="41" h="67">
                <a:moveTo>
                  <a:pt x="29" y="34"/>
                </a:moveTo>
                <a:cubicBezTo>
                  <a:pt x="37" y="41"/>
                  <a:pt x="40" y="57"/>
                  <a:pt x="41" y="67"/>
                </a:cubicBezTo>
                <a:cubicBezTo>
                  <a:pt x="30" y="53"/>
                  <a:pt x="16" y="41"/>
                  <a:pt x="0" y="34"/>
                </a:cubicBezTo>
                <a:cubicBezTo>
                  <a:pt x="16" y="27"/>
                  <a:pt x="30" y="14"/>
                  <a:pt x="41" y="0"/>
                </a:cubicBezTo>
                <a:cubicBezTo>
                  <a:pt x="40" y="11"/>
                  <a:pt x="37" y="25"/>
                  <a:pt x="29" y="34"/>
                </a:cubicBezTo>
                <a:close/>
              </a:path>
            </a:pathLst>
          </a:custGeom>
          <a:solidFill>
            <a:srgbClr val="00B5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54"/>
          <p:cNvSpPr>
            <a:spLocks/>
          </p:cNvSpPr>
          <p:nvPr/>
        </p:nvSpPr>
        <p:spPr bwMode="auto">
          <a:xfrm>
            <a:off x="1431925" y="1992312"/>
            <a:ext cx="2270125" cy="1589088"/>
          </a:xfrm>
          <a:custGeom>
            <a:avLst/>
            <a:gdLst>
              <a:gd name="T0" fmla="*/ 0 w 375"/>
              <a:gd name="T1" fmla="*/ 262 h 262"/>
              <a:gd name="T2" fmla="*/ 0 w 375"/>
              <a:gd name="T3" fmla="*/ 110 h 262"/>
              <a:gd name="T4" fmla="*/ 110 w 375"/>
              <a:gd name="T5" fmla="*/ 0 h 262"/>
              <a:gd name="T6" fmla="*/ 375 w 375"/>
              <a:gd name="T7" fmla="*/ 0 h 262"/>
            </a:gdLst>
            <a:ahLst/>
            <a:cxnLst>
              <a:cxn ang="0">
                <a:pos x="T0" y="T1"/>
              </a:cxn>
              <a:cxn ang="0">
                <a:pos x="T2" y="T3"/>
              </a:cxn>
              <a:cxn ang="0">
                <a:pos x="T4" y="T5"/>
              </a:cxn>
              <a:cxn ang="0">
                <a:pos x="T6" y="T7"/>
              </a:cxn>
            </a:cxnLst>
            <a:rect l="0" t="0" r="r" b="b"/>
            <a:pathLst>
              <a:path w="375" h="262">
                <a:moveTo>
                  <a:pt x="0" y="262"/>
                </a:moveTo>
                <a:cubicBezTo>
                  <a:pt x="0" y="110"/>
                  <a:pt x="0" y="110"/>
                  <a:pt x="0" y="110"/>
                </a:cubicBezTo>
                <a:cubicBezTo>
                  <a:pt x="0" y="49"/>
                  <a:pt x="49" y="0"/>
                  <a:pt x="110" y="0"/>
                </a:cubicBezTo>
                <a:cubicBezTo>
                  <a:pt x="375" y="0"/>
                  <a:pt x="375" y="0"/>
                  <a:pt x="375" y="0"/>
                </a:cubicBezTo>
              </a:path>
            </a:pathLst>
          </a:custGeom>
          <a:noFill/>
          <a:ln w="90488" cap="flat">
            <a:solidFill>
              <a:srgbClr val="00B5AD"/>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 name="Freeform 55"/>
          <p:cNvSpPr>
            <a:spLocks/>
          </p:cNvSpPr>
          <p:nvPr/>
        </p:nvSpPr>
        <p:spPr bwMode="auto">
          <a:xfrm>
            <a:off x="1223963" y="3484562"/>
            <a:ext cx="407987" cy="249238"/>
          </a:xfrm>
          <a:custGeom>
            <a:avLst/>
            <a:gdLst>
              <a:gd name="T0" fmla="*/ 34 w 67"/>
              <a:gd name="T1" fmla="*/ 12 h 41"/>
              <a:gd name="T2" fmla="*/ 67 w 67"/>
              <a:gd name="T3" fmla="*/ 0 h 41"/>
              <a:gd name="T4" fmla="*/ 34 w 67"/>
              <a:gd name="T5" fmla="*/ 41 h 41"/>
              <a:gd name="T6" fmla="*/ 0 w 67"/>
              <a:gd name="T7" fmla="*/ 0 h 41"/>
              <a:gd name="T8" fmla="*/ 34 w 67"/>
              <a:gd name="T9" fmla="*/ 12 h 41"/>
            </a:gdLst>
            <a:ahLst/>
            <a:cxnLst>
              <a:cxn ang="0">
                <a:pos x="T0" y="T1"/>
              </a:cxn>
              <a:cxn ang="0">
                <a:pos x="T2" y="T3"/>
              </a:cxn>
              <a:cxn ang="0">
                <a:pos x="T4" y="T5"/>
              </a:cxn>
              <a:cxn ang="0">
                <a:pos x="T6" y="T7"/>
              </a:cxn>
              <a:cxn ang="0">
                <a:pos x="T8" y="T9"/>
              </a:cxn>
            </a:cxnLst>
            <a:rect l="0" t="0" r="r" b="b"/>
            <a:pathLst>
              <a:path w="67" h="41">
                <a:moveTo>
                  <a:pt x="34" y="12"/>
                </a:moveTo>
                <a:cubicBezTo>
                  <a:pt x="41" y="4"/>
                  <a:pt x="57" y="0"/>
                  <a:pt x="67" y="0"/>
                </a:cubicBezTo>
                <a:cubicBezTo>
                  <a:pt x="53" y="11"/>
                  <a:pt x="41" y="24"/>
                  <a:pt x="34" y="41"/>
                </a:cubicBezTo>
                <a:cubicBezTo>
                  <a:pt x="27" y="24"/>
                  <a:pt x="14" y="11"/>
                  <a:pt x="0" y="0"/>
                </a:cubicBezTo>
                <a:cubicBezTo>
                  <a:pt x="12" y="1"/>
                  <a:pt x="25" y="4"/>
                  <a:pt x="34" y="12"/>
                </a:cubicBezTo>
                <a:close/>
              </a:path>
            </a:pathLst>
          </a:custGeom>
          <a:solidFill>
            <a:srgbClr val="00B5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56"/>
          <p:cNvSpPr>
            <a:spLocks/>
          </p:cNvSpPr>
          <p:nvPr/>
        </p:nvSpPr>
        <p:spPr bwMode="auto">
          <a:xfrm>
            <a:off x="5254625" y="2551112"/>
            <a:ext cx="1738313" cy="1008063"/>
          </a:xfrm>
          <a:custGeom>
            <a:avLst/>
            <a:gdLst>
              <a:gd name="T0" fmla="*/ 287 w 287"/>
              <a:gd name="T1" fmla="*/ 166 h 166"/>
              <a:gd name="T2" fmla="*/ 287 w 287"/>
              <a:gd name="T3" fmla="*/ 110 h 166"/>
              <a:gd name="T4" fmla="*/ 177 w 287"/>
              <a:gd name="T5" fmla="*/ 0 h 166"/>
              <a:gd name="T6" fmla="*/ 0 w 287"/>
              <a:gd name="T7" fmla="*/ 0 h 166"/>
            </a:gdLst>
            <a:ahLst/>
            <a:cxnLst>
              <a:cxn ang="0">
                <a:pos x="T0" y="T1"/>
              </a:cxn>
              <a:cxn ang="0">
                <a:pos x="T2" y="T3"/>
              </a:cxn>
              <a:cxn ang="0">
                <a:pos x="T4" y="T5"/>
              </a:cxn>
              <a:cxn ang="0">
                <a:pos x="T6" y="T7"/>
              </a:cxn>
            </a:cxnLst>
            <a:rect l="0" t="0" r="r" b="b"/>
            <a:pathLst>
              <a:path w="287" h="166">
                <a:moveTo>
                  <a:pt x="287" y="166"/>
                </a:moveTo>
                <a:cubicBezTo>
                  <a:pt x="287" y="110"/>
                  <a:pt x="287" y="110"/>
                  <a:pt x="287" y="110"/>
                </a:cubicBezTo>
                <a:cubicBezTo>
                  <a:pt x="287" y="49"/>
                  <a:pt x="237" y="0"/>
                  <a:pt x="177" y="0"/>
                </a:cubicBezTo>
                <a:cubicBezTo>
                  <a:pt x="0" y="0"/>
                  <a:pt x="0" y="0"/>
                  <a:pt x="0" y="0"/>
                </a:cubicBezTo>
              </a:path>
            </a:pathLst>
          </a:custGeom>
          <a:noFill/>
          <a:ln w="90488" cap="flat">
            <a:solidFill>
              <a:srgbClr val="FFCD67"/>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 name="Freeform 57"/>
          <p:cNvSpPr>
            <a:spLocks/>
          </p:cNvSpPr>
          <p:nvPr/>
        </p:nvSpPr>
        <p:spPr bwMode="auto">
          <a:xfrm>
            <a:off x="6788150" y="3484562"/>
            <a:ext cx="404813" cy="249238"/>
          </a:xfrm>
          <a:custGeom>
            <a:avLst/>
            <a:gdLst>
              <a:gd name="T0" fmla="*/ 34 w 67"/>
              <a:gd name="T1" fmla="*/ 12 h 41"/>
              <a:gd name="T2" fmla="*/ 0 w 67"/>
              <a:gd name="T3" fmla="*/ 0 h 41"/>
              <a:gd name="T4" fmla="*/ 34 w 67"/>
              <a:gd name="T5" fmla="*/ 41 h 41"/>
              <a:gd name="T6" fmla="*/ 67 w 67"/>
              <a:gd name="T7" fmla="*/ 0 h 41"/>
              <a:gd name="T8" fmla="*/ 34 w 67"/>
              <a:gd name="T9" fmla="*/ 12 h 41"/>
            </a:gdLst>
            <a:ahLst/>
            <a:cxnLst>
              <a:cxn ang="0">
                <a:pos x="T0" y="T1"/>
              </a:cxn>
              <a:cxn ang="0">
                <a:pos x="T2" y="T3"/>
              </a:cxn>
              <a:cxn ang="0">
                <a:pos x="T4" y="T5"/>
              </a:cxn>
              <a:cxn ang="0">
                <a:pos x="T6" y="T7"/>
              </a:cxn>
              <a:cxn ang="0">
                <a:pos x="T8" y="T9"/>
              </a:cxn>
            </a:cxnLst>
            <a:rect l="0" t="0" r="r" b="b"/>
            <a:pathLst>
              <a:path w="67" h="41">
                <a:moveTo>
                  <a:pt x="34" y="12"/>
                </a:moveTo>
                <a:cubicBezTo>
                  <a:pt x="26" y="4"/>
                  <a:pt x="11" y="0"/>
                  <a:pt x="0" y="0"/>
                </a:cubicBezTo>
                <a:cubicBezTo>
                  <a:pt x="15" y="11"/>
                  <a:pt x="27" y="24"/>
                  <a:pt x="34" y="41"/>
                </a:cubicBezTo>
                <a:cubicBezTo>
                  <a:pt x="41" y="24"/>
                  <a:pt x="54" y="11"/>
                  <a:pt x="67" y="0"/>
                </a:cubicBezTo>
                <a:cubicBezTo>
                  <a:pt x="56" y="1"/>
                  <a:pt x="42" y="4"/>
                  <a:pt x="34" y="12"/>
                </a:cubicBezTo>
                <a:close/>
              </a:path>
            </a:pathLst>
          </a:custGeom>
          <a:solidFill>
            <a:srgbClr val="FFCD6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58"/>
          <p:cNvSpPr>
            <a:spLocks/>
          </p:cNvSpPr>
          <p:nvPr/>
        </p:nvSpPr>
        <p:spPr bwMode="auto">
          <a:xfrm>
            <a:off x="1922463" y="4918075"/>
            <a:ext cx="1730375" cy="1087437"/>
          </a:xfrm>
          <a:custGeom>
            <a:avLst/>
            <a:gdLst>
              <a:gd name="T0" fmla="*/ 0 w 286"/>
              <a:gd name="T1" fmla="*/ 0 h 179"/>
              <a:gd name="T2" fmla="*/ 0 w 286"/>
              <a:gd name="T3" fmla="*/ 69 h 179"/>
              <a:gd name="T4" fmla="*/ 110 w 286"/>
              <a:gd name="T5" fmla="*/ 179 h 179"/>
              <a:gd name="T6" fmla="*/ 286 w 286"/>
              <a:gd name="T7" fmla="*/ 179 h 179"/>
            </a:gdLst>
            <a:ahLst/>
            <a:cxnLst>
              <a:cxn ang="0">
                <a:pos x="T0" y="T1"/>
              </a:cxn>
              <a:cxn ang="0">
                <a:pos x="T2" y="T3"/>
              </a:cxn>
              <a:cxn ang="0">
                <a:pos x="T4" y="T5"/>
              </a:cxn>
              <a:cxn ang="0">
                <a:pos x="T6" y="T7"/>
              </a:cxn>
            </a:cxnLst>
            <a:rect l="0" t="0" r="r" b="b"/>
            <a:pathLst>
              <a:path w="286" h="179">
                <a:moveTo>
                  <a:pt x="0" y="0"/>
                </a:moveTo>
                <a:cubicBezTo>
                  <a:pt x="0" y="69"/>
                  <a:pt x="0" y="69"/>
                  <a:pt x="0" y="69"/>
                </a:cubicBezTo>
                <a:cubicBezTo>
                  <a:pt x="0" y="130"/>
                  <a:pt x="50" y="179"/>
                  <a:pt x="110" y="179"/>
                </a:cubicBezTo>
                <a:cubicBezTo>
                  <a:pt x="286" y="179"/>
                  <a:pt x="286" y="179"/>
                  <a:pt x="286" y="179"/>
                </a:cubicBezTo>
              </a:path>
            </a:pathLst>
          </a:custGeom>
          <a:noFill/>
          <a:ln w="90488" cap="flat">
            <a:solidFill>
              <a:srgbClr val="FFCD67"/>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 name="Freeform 59"/>
          <p:cNvSpPr>
            <a:spLocks/>
          </p:cNvSpPr>
          <p:nvPr/>
        </p:nvSpPr>
        <p:spPr bwMode="auto">
          <a:xfrm>
            <a:off x="1722438" y="4772025"/>
            <a:ext cx="404812" cy="249237"/>
          </a:xfrm>
          <a:custGeom>
            <a:avLst/>
            <a:gdLst>
              <a:gd name="T0" fmla="*/ 33 w 67"/>
              <a:gd name="T1" fmla="*/ 29 h 41"/>
              <a:gd name="T2" fmla="*/ 67 w 67"/>
              <a:gd name="T3" fmla="*/ 41 h 41"/>
              <a:gd name="T4" fmla="*/ 33 w 67"/>
              <a:gd name="T5" fmla="*/ 0 h 41"/>
              <a:gd name="T6" fmla="*/ 0 w 67"/>
              <a:gd name="T7" fmla="*/ 41 h 41"/>
              <a:gd name="T8" fmla="*/ 33 w 67"/>
              <a:gd name="T9" fmla="*/ 29 h 41"/>
            </a:gdLst>
            <a:ahLst/>
            <a:cxnLst>
              <a:cxn ang="0">
                <a:pos x="T0" y="T1"/>
              </a:cxn>
              <a:cxn ang="0">
                <a:pos x="T2" y="T3"/>
              </a:cxn>
              <a:cxn ang="0">
                <a:pos x="T4" y="T5"/>
              </a:cxn>
              <a:cxn ang="0">
                <a:pos x="T6" y="T7"/>
              </a:cxn>
              <a:cxn ang="0">
                <a:pos x="T8" y="T9"/>
              </a:cxn>
            </a:cxnLst>
            <a:rect l="0" t="0" r="r" b="b"/>
            <a:pathLst>
              <a:path w="67" h="41">
                <a:moveTo>
                  <a:pt x="33" y="29"/>
                </a:moveTo>
                <a:cubicBezTo>
                  <a:pt x="41" y="37"/>
                  <a:pt x="56" y="40"/>
                  <a:pt x="67" y="41"/>
                </a:cubicBezTo>
                <a:cubicBezTo>
                  <a:pt x="52" y="30"/>
                  <a:pt x="40" y="16"/>
                  <a:pt x="33" y="0"/>
                </a:cubicBezTo>
                <a:cubicBezTo>
                  <a:pt x="26" y="16"/>
                  <a:pt x="13" y="30"/>
                  <a:pt x="0" y="41"/>
                </a:cubicBezTo>
                <a:cubicBezTo>
                  <a:pt x="11" y="40"/>
                  <a:pt x="25" y="37"/>
                  <a:pt x="33" y="29"/>
                </a:cubicBezTo>
                <a:close/>
              </a:path>
            </a:pathLst>
          </a:custGeom>
          <a:solidFill>
            <a:srgbClr val="FFCD6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60"/>
          <p:cNvSpPr>
            <a:spLocks/>
          </p:cNvSpPr>
          <p:nvPr/>
        </p:nvSpPr>
        <p:spPr bwMode="auto">
          <a:xfrm>
            <a:off x="1431925" y="4748212"/>
            <a:ext cx="1993900" cy="1814513"/>
          </a:xfrm>
          <a:custGeom>
            <a:avLst/>
            <a:gdLst>
              <a:gd name="T0" fmla="*/ 329 w 329"/>
              <a:gd name="T1" fmla="*/ 299 h 299"/>
              <a:gd name="T2" fmla="*/ 110 w 329"/>
              <a:gd name="T3" fmla="*/ 299 h 299"/>
              <a:gd name="T4" fmla="*/ 0 w 329"/>
              <a:gd name="T5" fmla="*/ 189 h 299"/>
              <a:gd name="T6" fmla="*/ 0 w 329"/>
              <a:gd name="T7" fmla="*/ 0 h 299"/>
            </a:gdLst>
            <a:ahLst/>
            <a:cxnLst>
              <a:cxn ang="0">
                <a:pos x="T0" y="T1"/>
              </a:cxn>
              <a:cxn ang="0">
                <a:pos x="T2" y="T3"/>
              </a:cxn>
              <a:cxn ang="0">
                <a:pos x="T4" y="T5"/>
              </a:cxn>
              <a:cxn ang="0">
                <a:pos x="T6" y="T7"/>
              </a:cxn>
            </a:cxnLst>
            <a:rect l="0" t="0" r="r" b="b"/>
            <a:pathLst>
              <a:path w="329" h="299">
                <a:moveTo>
                  <a:pt x="329" y="299"/>
                </a:moveTo>
                <a:cubicBezTo>
                  <a:pt x="110" y="299"/>
                  <a:pt x="110" y="299"/>
                  <a:pt x="110" y="299"/>
                </a:cubicBezTo>
                <a:cubicBezTo>
                  <a:pt x="49" y="299"/>
                  <a:pt x="0" y="250"/>
                  <a:pt x="0" y="189"/>
                </a:cubicBezTo>
                <a:cubicBezTo>
                  <a:pt x="0" y="0"/>
                  <a:pt x="0" y="0"/>
                  <a:pt x="0" y="0"/>
                </a:cubicBezTo>
              </a:path>
            </a:pathLst>
          </a:custGeom>
          <a:noFill/>
          <a:ln w="90488" cap="flat">
            <a:solidFill>
              <a:srgbClr val="00B5AD"/>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 name="Freeform 61"/>
          <p:cNvSpPr>
            <a:spLocks/>
          </p:cNvSpPr>
          <p:nvPr/>
        </p:nvSpPr>
        <p:spPr bwMode="auto">
          <a:xfrm>
            <a:off x="3332163" y="6362700"/>
            <a:ext cx="249237" cy="404812"/>
          </a:xfrm>
          <a:custGeom>
            <a:avLst/>
            <a:gdLst>
              <a:gd name="T0" fmla="*/ 12 w 41"/>
              <a:gd name="T1" fmla="*/ 33 h 67"/>
              <a:gd name="T2" fmla="*/ 0 w 41"/>
              <a:gd name="T3" fmla="*/ 0 h 67"/>
              <a:gd name="T4" fmla="*/ 41 w 41"/>
              <a:gd name="T5" fmla="*/ 33 h 67"/>
              <a:gd name="T6" fmla="*/ 0 w 41"/>
              <a:gd name="T7" fmla="*/ 67 h 67"/>
              <a:gd name="T8" fmla="*/ 12 w 41"/>
              <a:gd name="T9" fmla="*/ 33 h 67"/>
            </a:gdLst>
            <a:ahLst/>
            <a:cxnLst>
              <a:cxn ang="0">
                <a:pos x="T0" y="T1"/>
              </a:cxn>
              <a:cxn ang="0">
                <a:pos x="T2" y="T3"/>
              </a:cxn>
              <a:cxn ang="0">
                <a:pos x="T4" y="T5"/>
              </a:cxn>
              <a:cxn ang="0">
                <a:pos x="T6" y="T7"/>
              </a:cxn>
              <a:cxn ang="0">
                <a:pos x="T8" y="T9"/>
              </a:cxn>
            </a:cxnLst>
            <a:rect l="0" t="0" r="r" b="b"/>
            <a:pathLst>
              <a:path w="41" h="67">
                <a:moveTo>
                  <a:pt x="12" y="33"/>
                </a:moveTo>
                <a:cubicBezTo>
                  <a:pt x="4" y="26"/>
                  <a:pt x="1" y="10"/>
                  <a:pt x="0" y="0"/>
                </a:cubicBezTo>
                <a:cubicBezTo>
                  <a:pt x="11" y="14"/>
                  <a:pt x="25" y="26"/>
                  <a:pt x="41" y="33"/>
                </a:cubicBezTo>
                <a:cubicBezTo>
                  <a:pt x="25" y="40"/>
                  <a:pt x="11" y="53"/>
                  <a:pt x="0" y="67"/>
                </a:cubicBezTo>
                <a:cubicBezTo>
                  <a:pt x="1" y="55"/>
                  <a:pt x="4" y="42"/>
                  <a:pt x="12" y="33"/>
                </a:cubicBezTo>
                <a:close/>
              </a:path>
            </a:pathLst>
          </a:custGeom>
          <a:solidFill>
            <a:srgbClr val="00B5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62"/>
          <p:cNvSpPr>
            <a:spLocks/>
          </p:cNvSpPr>
          <p:nvPr/>
        </p:nvSpPr>
        <p:spPr bwMode="auto">
          <a:xfrm>
            <a:off x="5248275" y="4910137"/>
            <a:ext cx="2235200" cy="1652588"/>
          </a:xfrm>
          <a:custGeom>
            <a:avLst/>
            <a:gdLst>
              <a:gd name="T0" fmla="*/ 369 w 369"/>
              <a:gd name="T1" fmla="*/ 0 h 272"/>
              <a:gd name="T2" fmla="*/ 369 w 369"/>
              <a:gd name="T3" fmla="*/ 162 h 272"/>
              <a:gd name="T4" fmla="*/ 259 w 369"/>
              <a:gd name="T5" fmla="*/ 272 h 272"/>
              <a:gd name="T6" fmla="*/ 0 w 369"/>
              <a:gd name="T7" fmla="*/ 272 h 272"/>
            </a:gdLst>
            <a:ahLst/>
            <a:cxnLst>
              <a:cxn ang="0">
                <a:pos x="T0" y="T1"/>
              </a:cxn>
              <a:cxn ang="0">
                <a:pos x="T2" y="T3"/>
              </a:cxn>
              <a:cxn ang="0">
                <a:pos x="T4" y="T5"/>
              </a:cxn>
              <a:cxn ang="0">
                <a:pos x="T6" y="T7"/>
              </a:cxn>
            </a:cxnLst>
            <a:rect l="0" t="0" r="r" b="b"/>
            <a:pathLst>
              <a:path w="369" h="272">
                <a:moveTo>
                  <a:pt x="369" y="0"/>
                </a:moveTo>
                <a:cubicBezTo>
                  <a:pt x="369" y="162"/>
                  <a:pt x="369" y="162"/>
                  <a:pt x="369" y="162"/>
                </a:cubicBezTo>
                <a:cubicBezTo>
                  <a:pt x="369" y="223"/>
                  <a:pt x="320" y="272"/>
                  <a:pt x="259" y="272"/>
                </a:cubicBezTo>
                <a:cubicBezTo>
                  <a:pt x="0" y="272"/>
                  <a:pt x="0" y="272"/>
                  <a:pt x="0" y="272"/>
                </a:cubicBezTo>
              </a:path>
            </a:pathLst>
          </a:custGeom>
          <a:noFill/>
          <a:ln w="90488" cap="flat">
            <a:solidFill>
              <a:srgbClr val="00B5AD"/>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 name="Freeform 63"/>
          <p:cNvSpPr>
            <a:spLocks/>
          </p:cNvSpPr>
          <p:nvPr/>
        </p:nvSpPr>
        <p:spPr bwMode="auto">
          <a:xfrm>
            <a:off x="7283450" y="4772025"/>
            <a:ext cx="407988" cy="249237"/>
          </a:xfrm>
          <a:custGeom>
            <a:avLst/>
            <a:gdLst>
              <a:gd name="T0" fmla="*/ 33 w 67"/>
              <a:gd name="T1" fmla="*/ 29 h 41"/>
              <a:gd name="T2" fmla="*/ 0 w 67"/>
              <a:gd name="T3" fmla="*/ 41 h 41"/>
              <a:gd name="T4" fmla="*/ 33 w 67"/>
              <a:gd name="T5" fmla="*/ 0 h 41"/>
              <a:gd name="T6" fmla="*/ 67 w 67"/>
              <a:gd name="T7" fmla="*/ 41 h 41"/>
              <a:gd name="T8" fmla="*/ 33 w 67"/>
              <a:gd name="T9" fmla="*/ 29 h 41"/>
            </a:gdLst>
            <a:ahLst/>
            <a:cxnLst>
              <a:cxn ang="0">
                <a:pos x="T0" y="T1"/>
              </a:cxn>
              <a:cxn ang="0">
                <a:pos x="T2" y="T3"/>
              </a:cxn>
              <a:cxn ang="0">
                <a:pos x="T4" y="T5"/>
              </a:cxn>
              <a:cxn ang="0">
                <a:pos x="T6" y="T7"/>
              </a:cxn>
              <a:cxn ang="0">
                <a:pos x="T8" y="T9"/>
              </a:cxn>
            </a:cxnLst>
            <a:rect l="0" t="0" r="r" b="b"/>
            <a:pathLst>
              <a:path w="67" h="41">
                <a:moveTo>
                  <a:pt x="33" y="29"/>
                </a:moveTo>
                <a:cubicBezTo>
                  <a:pt x="26" y="37"/>
                  <a:pt x="10" y="40"/>
                  <a:pt x="0" y="41"/>
                </a:cubicBezTo>
                <a:cubicBezTo>
                  <a:pt x="14" y="30"/>
                  <a:pt x="26" y="16"/>
                  <a:pt x="33" y="0"/>
                </a:cubicBezTo>
                <a:cubicBezTo>
                  <a:pt x="40" y="16"/>
                  <a:pt x="53" y="30"/>
                  <a:pt x="67" y="41"/>
                </a:cubicBezTo>
                <a:cubicBezTo>
                  <a:pt x="55" y="40"/>
                  <a:pt x="42" y="37"/>
                  <a:pt x="33" y="29"/>
                </a:cubicBezTo>
                <a:close/>
              </a:path>
            </a:pathLst>
          </a:custGeom>
          <a:solidFill>
            <a:srgbClr val="00B5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Rectangle 64"/>
          <p:cNvSpPr>
            <a:spLocks noChangeArrowheads="1"/>
          </p:cNvSpPr>
          <p:nvPr/>
        </p:nvSpPr>
        <p:spPr bwMode="auto">
          <a:xfrm>
            <a:off x="2573338" y="2081212"/>
            <a:ext cx="5111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100000"/>
              </a:lnSpc>
              <a:spcBef>
                <a:spcPct val="0"/>
              </a:spcBef>
              <a:buClrTx/>
              <a:buSzTx/>
              <a:buFontTx/>
              <a:buNone/>
            </a:pPr>
            <a:r>
              <a:rPr lang="en-US" sz="1400" dirty="0">
                <a:solidFill>
                  <a:srgbClr val="000000"/>
                </a:solidFill>
                <a:latin typeface="Myriad Pro" pitchFamily="34" charset="0"/>
                <a:cs typeface="Arial" charset="0"/>
              </a:rPr>
              <a:t>Money</a:t>
            </a:r>
            <a:endParaRPr lang="en-US" sz="1400" dirty="0">
              <a:cs typeface="Arial" charset="0"/>
            </a:endParaRPr>
          </a:p>
        </p:txBody>
      </p:sp>
      <p:sp>
        <p:nvSpPr>
          <p:cNvPr id="20" name="Rectangle 65"/>
          <p:cNvSpPr>
            <a:spLocks noChangeArrowheads="1"/>
          </p:cNvSpPr>
          <p:nvPr/>
        </p:nvSpPr>
        <p:spPr bwMode="auto">
          <a:xfrm>
            <a:off x="5791200" y="2817812"/>
            <a:ext cx="5365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100000"/>
              </a:lnSpc>
              <a:spcBef>
                <a:spcPct val="0"/>
              </a:spcBef>
              <a:buClrTx/>
              <a:buSzTx/>
              <a:buFontTx/>
              <a:buNone/>
            </a:pPr>
            <a:r>
              <a:rPr lang="en-US" sz="1400" dirty="0">
                <a:solidFill>
                  <a:srgbClr val="000000"/>
                </a:solidFill>
                <a:latin typeface="Myriad Pro" pitchFamily="34" charset="0"/>
                <a:cs typeface="Arial" charset="0"/>
              </a:rPr>
              <a:t>Factors</a:t>
            </a:r>
            <a:endParaRPr lang="en-US" sz="1400" dirty="0">
              <a:cs typeface="Arial" charset="0"/>
            </a:endParaRPr>
          </a:p>
        </p:txBody>
      </p:sp>
      <p:sp>
        <p:nvSpPr>
          <p:cNvPr id="22" name="Freeform 67"/>
          <p:cNvSpPr>
            <a:spLocks/>
          </p:cNvSpPr>
          <p:nvPr/>
        </p:nvSpPr>
        <p:spPr bwMode="auto">
          <a:xfrm>
            <a:off x="1922463" y="2551112"/>
            <a:ext cx="1503362" cy="1208088"/>
          </a:xfrm>
          <a:custGeom>
            <a:avLst/>
            <a:gdLst>
              <a:gd name="T0" fmla="*/ 248 w 248"/>
              <a:gd name="T1" fmla="*/ 0 h 199"/>
              <a:gd name="T2" fmla="*/ 110 w 248"/>
              <a:gd name="T3" fmla="*/ 0 h 199"/>
              <a:gd name="T4" fmla="*/ 0 w 248"/>
              <a:gd name="T5" fmla="*/ 110 h 199"/>
              <a:gd name="T6" fmla="*/ 0 w 248"/>
              <a:gd name="T7" fmla="*/ 199 h 199"/>
            </a:gdLst>
            <a:ahLst/>
            <a:cxnLst>
              <a:cxn ang="0">
                <a:pos x="T0" y="T1"/>
              </a:cxn>
              <a:cxn ang="0">
                <a:pos x="T2" y="T3"/>
              </a:cxn>
              <a:cxn ang="0">
                <a:pos x="T4" y="T5"/>
              </a:cxn>
              <a:cxn ang="0">
                <a:pos x="T6" y="T7"/>
              </a:cxn>
            </a:cxnLst>
            <a:rect l="0" t="0" r="r" b="b"/>
            <a:pathLst>
              <a:path w="248" h="199">
                <a:moveTo>
                  <a:pt x="248" y="0"/>
                </a:moveTo>
                <a:cubicBezTo>
                  <a:pt x="110" y="0"/>
                  <a:pt x="110" y="0"/>
                  <a:pt x="110" y="0"/>
                </a:cubicBezTo>
                <a:cubicBezTo>
                  <a:pt x="50" y="0"/>
                  <a:pt x="0" y="49"/>
                  <a:pt x="0" y="110"/>
                </a:cubicBezTo>
                <a:cubicBezTo>
                  <a:pt x="0" y="199"/>
                  <a:pt x="0" y="199"/>
                  <a:pt x="0" y="199"/>
                </a:cubicBezTo>
              </a:path>
            </a:pathLst>
          </a:custGeom>
          <a:noFill/>
          <a:ln w="90488" cap="flat">
            <a:solidFill>
              <a:srgbClr val="FFCD67"/>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 name="Freeform 68"/>
          <p:cNvSpPr>
            <a:spLocks/>
          </p:cNvSpPr>
          <p:nvPr/>
        </p:nvSpPr>
        <p:spPr bwMode="auto">
          <a:xfrm>
            <a:off x="3327400" y="2343150"/>
            <a:ext cx="249238" cy="409575"/>
          </a:xfrm>
          <a:custGeom>
            <a:avLst/>
            <a:gdLst>
              <a:gd name="T0" fmla="*/ 12 w 41"/>
              <a:gd name="T1" fmla="*/ 34 h 67"/>
              <a:gd name="T2" fmla="*/ 0 w 41"/>
              <a:gd name="T3" fmla="*/ 67 h 67"/>
              <a:gd name="T4" fmla="*/ 41 w 41"/>
              <a:gd name="T5" fmla="*/ 34 h 67"/>
              <a:gd name="T6" fmla="*/ 0 w 41"/>
              <a:gd name="T7" fmla="*/ 0 h 67"/>
              <a:gd name="T8" fmla="*/ 12 w 41"/>
              <a:gd name="T9" fmla="*/ 34 h 67"/>
            </a:gdLst>
            <a:ahLst/>
            <a:cxnLst>
              <a:cxn ang="0">
                <a:pos x="T0" y="T1"/>
              </a:cxn>
              <a:cxn ang="0">
                <a:pos x="T2" y="T3"/>
              </a:cxn>
              <a:cxn ang="0">
                <a:pos x="T4" y="T5"/>
              </a:cxn>
              <a:cxn ang="0">
                <a:pos x="T6" y="T7"/>
              </a:cxn>
              <a:cxn ang="0">
                <a:pos x="T8" y="T9"/>
              </a:cxn>
            </a:cxnLst>
            <a:rect l="0" t="0" r="r" b="b"/>
            <a:pathLst>
              <a:path w="41" h="67">
                <a:moveTo>
                  <a:pt x="12" y="34"/>
                </a:moveTo>
                <a:cubicBezTo>
                  <a:pt x="4" y="41"/>
                  <a:pt x="0" y="57"/>
                  <a:pt x="0" y="67"/>
                </a:cubicBezTo>
                <a:cubicBezTo>
                  <a:pt x="11" y="53"/>
                  <a:pt x="24" y="41"/>
                  <a:pt x="41" y="34"/>
                </a:cubicBezTo>
                <a:cubicBezTo>
                  <a:pt x="24" y="27"/>
                  <a:pt x="11" y="14"/>
                  <a:pt x="0" y="0"/>
                </a:cubicBezTo>
                <a:cubicBezTo>
                  <a:pt x="1" y="11"/>
                  <a:pt x="4" y="25"/>
                  <a:pt x="12" y="34"/>
                </a:cubicBezTo>
                <a:close/>
              </a:path>
            </a:pathLst>
          </a:custGeom>
          <a:solidFill>
            <a:srgbClr val="FFCD6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Freeform 69"/>
          <p:cNvSpPr>
            <a:spLocks/>
          </p:cNvSpPr>
          <p:nvPr/>
        </p:nvSpPr>
        <p:spPr bwMode="auto">
          <a:xfrm>
            <a:off x="5344585" y="5803900"/>
            <a:ext cx="249238" cy="406400"/>
          </a:xfrm>
          <a:custGeom>
            <a:avLst/>
            <a:gdLst>
              <a:gd name="T0" fmla="*/ 29 w 41"/>
              <a:gd name="T1" fmla="*/ 33 h 67"/>
              <a:gd name="T2" fmla="*/ 41 w 41"/>
              <a:gd name="T3" fmla="*/ 0 h 67"/>
              <a:gd name="T4" fmla="*/ 0 w 41"/>
              <a:gd name="T5" fmla="*/ 33 h 67"/>
              <a:gd name="T6" fmla="*/ 41 w 41"/>
              <a:gd name="T7" fmla="*/ 67 h 67"/>
              <a:gd name="T8" fmla="*/ 29 w 41"/>
              <a:gd name="T9" fmla="*/ 33 h 67"/>
            </a:gdLst>
            <a:ahLst/>
            <a:cxnLst>
              <a:cxn ang="0">
                <a:pos x="T0" y="T1"/>
              </a:cxn>
              <a:cxn ang="0">
                <a:pos x="T2" y="T3"/>
              </a:cxn>
              <a:cxn ang="0">
                <a:pos x="T4" y="T5"/>
              </a:cxn>
              <a:cxn ang="0">
                <a:pos x="T6" y="T7"/>
              </a:cxn>
              <a:cxn ang="0">
                <a:pos x="T8" y="T9"/>
              </a:cxn>
            </a:cxnLst>
            <a:rect l="0" t="0" r="r" b="b"/>
            <a:pathLst>
              <a:path w="41" h="67">
                <a:moveTo>
                  <a:pt x="29" y="33"/>
                </a:moveTo>
                <a:cubicBezTo>
                  <a:pt x="37" y="26"/>
                  <a:pt x="41" y="10"/>
                  <a:pt x="41" y="0"/>
                </a:cubicBezTo>
                <a:cubicBezTo>
                  <a:pt x="30" y="14"/>
                  <a:pt x="17" y="26"/>
                  <a:pt x="0" y="33"/>
                </a:cubicBezTo>
                <a:cubicBezTo>
                  <a:pt x="17" y="40"/>
                  <a:pt x="30" y="53"/>
                  <a:pt x="41" y="67"/>
                </a:cubicBezTo>
                <a:cubicBezTo>
                  <a:pt x="40" y="55"/>
                  <a:pt x="37" y="42"/>
                  <a:pt x="29" y="33"/>
                </a:cubicBezTo>
                <a:close/>
              </a:path>
            </a:pathLst>
          </a:custGeom>
          <a:solidFill>
            <a:srgbClr val="FFCD6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Freeform 70"/>
          <p:cNvSpPr>
            <a:spLocks/>
          </p:cNvSpPr>
          <p:nvPr/>
        </p:nvSpPr>
        <p:spPr bwMode="auto">
          <a:xfrm>
            <a:off x="5489575" y="4748212"/>
            <a:ext cx="1503363" cy="1257300"/>
          </a:xfrm>
          <a:custGeom>
            <a:avLst/>
            <a:gdLst>
              <a:gd name="T0" fmla="*/ 0 w 248"/>
              <a:gd name="T1" fmla="*/ 207 h 207"/>
              <a:gd name="T2" fmla="*/ 138 w 248"/>
              <a:gd name="T3" fmla="*/ 207 h 207"/>
              <a:gd name="T4" fmla="*/ 248 w 248"/>
              <a:gd name="T5" fmla="*/ 97 h 207"/>
              <a:gd name="T6" fmla="*/ 248 w 248"/>
              <a:gd name="T7" fmla="*/ 0 h 207"/>
            </a:gdLst>
            <a:ahLst/>
            <a:cxnLst>
              <a:cxn ang="0">
                <a:pos x="T0" y="T1"/>
              </a:cxn>
              <a:cxn ang="0">
                <a:pos x="T2" y="T3"/>
              </a:cxn>
              <a:cxn ang="0">
                <a:pos x="T4" y="T5"/>
              </a:cxn>
              <a:cxn ang="0">
                <a:pos x="T6" y="T7"/>
              </a:cxn>
            </a:cxnLst>
            <a:rect l="0" t="0" r="r" b="b"/>
            <a:pathLst>
              <a:path w="248" h="207">
                <a:moveTo>
                  <a:pt x="0" y="207"/>
                </a:moveTo>
                <a:cubicBezTo>
                  <a:pt x="138" y="207"/>
                  <a:pt x="138" y="207"/>
                  <a:pt x="138" y="207"/>
                </a:cubicBezTo>
                <a:cubicBezTo>
                  <a:pt x="198" y="207"/>
                  <a:pt x="248" y="158"/>
                  <a:pt x="248" y="97"/>
                </a:cubicBezTo>
                <a:cubicBezTo>
                  <a:pt x="248" y="0"/>
                  <a:pt x="248" y="0"/>
                  <a:pt x="248" y="0"/>
                </a:cubicBezTo>
              </a:path>
            </a:pathLst>
          </a:custGeom>
          <a:noFill/>
          <a:ln w="90488" cap="flat">
            <a:solidFill>
              <a:srgbClr val="FFCD67"/>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 name="Rectangle 74"/>
          <p:cNvSpPr>
            <a:spLocks noChangeArrowheads="1"/>
          </p:cNvSpPr>
          <p:nvPr/>
        </p:nvSpPr>
        <p:spPr bwMode="auto">
          <a:xfrm>
            <a:off x="2428876" y="2665412"/>
            <a:ext cx="6683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00000"/>
              </a:lnSpc>
              <a:spcBef>
                <a:spcPct val="0"/>
              </a:spcBef>
              <a:buClrTx/>
              <a:buSzTx/>
              <a:buFontTx/>
              <a:buNone/>
            </a:pPr>
            <a:r>
              <a:rPr lang="en-US" sz="1400" dirty="0" smtClean="0">
                <a:solidFill>
                  <a:srgbClr val="000000"/>
                </a:solidFill>
                <a:latin typeface="Myriad Pro" pitchFamily="34" charset="0"/>
                <a:cs typeface="Arial" charset="0"/>
              </a:rPr>
              <a:t>Goods  and services</a:t>
            </a:r>
            <a:endParaRPr lang="en-US" sz="1400" dirty="0">
              <a:cs typeface="Arial" charset="0"/>
            </a:endParaRPr>
          </a:p>
        </p:txBody>
      </p:sp>
      <p:sp>
        <p:nvSpPr>
          <p:cNvPr id="32" name="Rectangle 77"/>
          <p:cNvSpPr>
            <a:spLocks noChangeArrowheads="1"/>
          </p:cNvSpPr>
          <p:nvPr/>
        </p:nvSpPr>
        <p:spPr bwMode="auto">
          <a:xfrm>
            <a:off x="5715000" y="5332412"/>
            <a:ext cx="5365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100000"/>
              </a:lnSpc>
              <a:spcBef>
                <a:spcPct val="0"/>
              </a:spcBef>
              <a:buClrTx/>
              <a:buSzTx/>
              <a:buFontTx/>
              <a:buNone/>
            </a:pPr>
            <a:r>
              <a:rPr lang="en-US" sz="1400" dirty="0">
                <a:solidFill>
                  <a:srgbClr val="000000"/>
                </a:solidFill>
                <a:latin typeface="Myriad Pro" pitchFamily="34" charset="0"/>
                <a:cs typeface="Arial" charset="0"/>
              </a:rPr>
              <a:t>Factors</a:t>
            </a:r>
            <a:endParaRPr lang="en-US" sz="1400" dirty="0">
              <a:cs typeface="Arial" charset="0"/>
            </a:endParaRPr>
          </a:p>
        </p:txBody>
      </p:sp>
      <p:sp>
        <p:nvSpPr>
          <p:cNvPr id="40" name="Rectangle 85"/>
          <p:cNvSpPr>
            <a:spLocks noChangeArrowheads="1"/>
          </p:cNvSpPr>
          <p:nvPr/>
        </p:nvSpPr>
        <p:spPr bwMode="auto">
          <a:xfrm>
            <a:off x="2514600" y="6246812"/>
            <a:ext cx="5111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100000"/>
              </a:lnSpc>
              <a:spcBef>
                <a:spcPct val="0"/>
              </a:spcBef>
              <a:buClrTx/>
              <a:buSzTx/>
              <a:buFontTx/>
              <a:buNone/>
            </a:pPr>
            <a:r>
              <a:rPr lang="en-US" sz="1400" dirty="0">
                <a:solidFill>
                  <a:srgbClr val="000000"/>
                </a:solidFill>
                <a:latin typeface="Myriad Pro" pitchFamily="34" charset="0"/>
                <a:cs typeface="Arial" charset="0"/>
              </a:rPr>
              <a:t>Money</a:t>
            </a:r>
            <a:endParaRPr lang="en-US" sz="1400" dirty="0">
              <a:cs typeface="Arial" charset="0"/>
            </a:endParaRPr>
          </a:p>
        </p:txBody>
      </p:sp>
      <p:sp>
        <p:nvSpPr>
          <p:cNvPr id="41" name="Rectangle 86"/>
          <p:cNvSpPr>
            <a:spLocks noChangeArrowheads="1"/>
          </p:cNvSpPr>
          <p:nvPr/>
        </p:nvSpPr>
        <p:spPr bwMode="auto">
          <a:xfrm>
            <a:off x="5562600" y="6246812"/>
            <a:ext cx="5111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100000"/>
              </a:lnSpc>
              <a:spcBef>
                <a:spcPct val="0"/>
              </a:spcBef>
              <a:buClrTx/>
              <a:buSzTx/>
              <a:buFontTx/>
              <a:buNone/>
            </a:pPr>
            <a:r>
              <a:rPr lang="en-US" sz="1400" dirty="0">
                <a:solidFill>
                  <a:srgbClr val="000000"/>
                </a:solidFill>
                <a:latin typeface="Myriad Pro" pitchFamily="34" charset="0"/>
                <a:cs typeface="Arial" charset="0"/>
              </a:rPr>
              <a:t>Money</a:t>
            </a:r>
            <a:endParaRPr lang="en-US" sz="1400" dirty="0">
              <a:cs typeface="Arial" charset="0"/>
            </a:endParaRPr>
          </a:p>
        </p:txBody>
      </p:sp>
      <p:sp>
        <p:nvSpPr>
          <p:cNvPr id="42" name="Rectangle 87"/>
          <p:cNvSpPr>
            <a:spLocks noChangeArrowheads="1"/>
          </p:cNvSpPr>
          <p:nvPr/>
        </p:nvSpPr>
        <p:spPr bwMode="auto">
          <a:xfrm>
            <a:off x="5791200" y="2132012"/>
            <a:ext cx="5111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100000"/>
              </a:lnSpc>
              <a:spcBef>
                <a:spcPct val="0"/>
              </a:spcBef>
              <a:buClrTx/>
              <a:buSzTx/>
              <a:buFontTx/>
              <a:buNone/>
            </a:pPr>
            <a:r>
              <a:rPr lang="en-US" sz="1400" dirty="0">
                <a:solidFill>
                  <a:srgbClr val="000000"/>
                </a:solidFill>
                <a:latin typeface="Myriad Pro" pitchFamily="34" charset="0"/>
                <a:cs typeface="Arial" charset="0"/>
              </a:rPr>
              <a:t>Money</a:t>
            </a:r>
            <a:endParaRPr lang="en-US" sz="1400" dirty="0">
              <a:cs typeface="Arial" charset="0"/>
            </a:endParaRPr>
          </a:p>
        </p:txBody>
      </p:sp>
      <p:pic>
        <p:nvPicPr>
          <p:cNvPr id="21506" name="Picture 2"/>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r="-1"/>
          <a:stretch/>
        </p:blipFill>
        <p:spPr bwMode="auto">
          <a:xfrm>
            <a:off x="3550178" y="1795619"/>
            <a:ext cx="1795859" cy="108992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09" name="Picture 5"/>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3553813" y="5562600"/>
            <a:ext cx="1792224" cy="11145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11" name="Picture 7"/>
          <p:cNvPicPr>
            <a:picLocks noChangeAspect="1" noChangeArrowheads="1"/>
          </p:cNvPicPr>
          <p:nvPr/>
        </p:nvPicPr>
        <p:blipFill rotWithShape="1">
          <a:blip r:embed="rId5" cstate="screen">
            <a:extLst>
              <a:ext uri="{28A0092B-C50C-407E-A947-70E740481C1C}">
                <a14:useLocalDpi xmlns:a14="http://schemas.microsoft.com/office/drawing/2010/main" val="0"/>
              </a:ext>
            </a:extLst>
          </a:blip>
          <a:srcRect/>
          <a:stretch/>
        </p:blipFill>
        <p:spPr bwMode="auto">
          <a:xfrm>
            <a:off x="691515" y="3716593"/>
            <a:ext cx="1737360" cy="10231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12" name="Picture 8"/>
          <p:cNvPicPr>
            <a:picLocks noChangeAspect="1" noChangeArrowheads="1"/>
          </p:cNvPicPr>
          <p:nvPr/>
        </p:nvPicPr>
        <p:blipFill rotWithShape="1">
          <a:blip r:embed="rId6" cstate="screen">
            <a:extLst>
              <a:ext uri="{28A0092B-C50C-407E-A947-70E740481C1C}">
                <a14:useLocalDpi xmlns:a14="http://schemas.microsoft.com/office/drawing/2010/main" val="0"/>
              </a:ext>
            </a:extLst>
          </a:blip>
          <a:srcRect/>
          <a:stretch/>
        </p:blipFill>
        <p:spPr bwMode="auto">
          <a:xfrm>
            <a:off x="6365875" y="3725332"/>
            <a:ext cx="1645920" cy="100113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0" name="Rectangle 74"/>
          <p:cNvSpPr>
            <a:spLocks noChangeArrowheads="1"/>
          </p:cNvSpPr>
          <p:nvPr/>
        </p:nvSpPr>
        <p:spPr bwMode="auto">
          <a:xfrm>
            <a:off x="2438400" y="5221069"/>
            <a:ext cx="6683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00000"/>
              </a:lnSpc>
              <a:spcBef>
                <a:spcPct val="0"/>
              </a:spcBef>
              <a:buClrTx/>
              <a:buSzTx/>
              <a:buFontTx/>
              <a:buNone/>
            </a:pPr>
            <a:r>
              <a:rPr lang="en-US" sz="1400" dirty="0" smtClean="0">
                <a:solidFill>
                  <a:srgbClr val="000000"/>
                </a:solidFill>
                <a:latin typeface="Myriad Pro" pitchFamily="34" charset="0"/>
                <a:cs typeface="Arial" charset="0"/>
              </a:rPr>
              <a:t>Goods  and services</a:t>
            </a:r>
            <a:endParaRPr lang="en-US" sz="1400" dirty="0">
              <a:cs typeface="Arial" charset="0"/>
            </a:endParaRPr>
          </a:p>
        </p:txBody>
      </p:sp>
    </p:spTree>
    <p:extLst>
      <p:ext uri="{BB962C8B-B14F-4D97-AF65-F5344CB8AC3E}">
        <p14:creationId xmlns:p14="http://schemas.microsoft.com/office/powerpoint/2010/main" val="23610314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fade">
                                      <p:cBhvr>
                                        <p:cTn id="7" dur="500"/>
                                        <p:tgtEl>
                                          <p:spTgt spid="2150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1509"/>
                                        </p:tgtEl>
                                        <p:attrNameLst>
                                          <p:attrName>style.visibility</p:attrName>
                                        </p:attrNameLst>
                                      </p:cBhvr>
                                      <p:to>
                                        <p:strVal val="visible"/>
                                      </p:to>
                                    </p:set>
                                    <p:animEffect transition="in" filter="fade">
                                      <p:cBhvr>
                                        <p:cTn id="11" dur="500"/>
                                        <p:tgtEl>
                                          <p:spTgt spid="2150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right)">
                                      <p:cBhvr>
                                        <p:cTn id="20" dur="500"/>
                                        <p:tgtEl>
                                          <p:spTgt spid="1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0"/>
                                        </p:tgtEl>
                                        <p:attrNameLst>
                                          <p:attrName>style.visibility</p:attrName>
                                        </p:attrNameLst>
                                      </p:cBhvr>
                                      <p:to>
                                        <p:strVal val="visible"/>
                                      </p:to>
                                    </p:set>
                                    <p:animEffect transition="in" filter="fade">
                                      <p:cBhvr>
                                        <p:cTn id="23" dur="500"/>
                                        <p:tgtEl>
                                          <p:spTgt spid="50"/>
                                        </p:tgtEl>
                                      </p:cBhvr>
                                    </p:animEffect>
                                  </p:childTnLst>
                                </p:cTn>
                              </p:par>
                            </p:childTnLst>
                          </p:cTn>
                        </p:par>
                        <p:par>
                          <p:cTn id="24" fill="hold">
                            <p:stCondLst>
                              <p:cond delay="500"/>
                            </p:stCondLst>
                            <p:childTnLst>
                              <p:par>
                                <p:cTn id="25" presetID="22" presetClass="entr" presetSubtype="4"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par>
                                <p:cTn id="28" presetID="10" presetClass="entr" presetSubtype="0" fill="hold" nodeType="withEffect">
                                  <p:stCondLst>
                                    <p:cond delay="0"/>
                                  </p:stCondLst>
                                  <p:childTnLst>
                                    <p:set>
                                      <p:cBhvr>
                                        <p:cTn id="29" dur="1" fill="hold">
                                          <p:stCondLst>
                                            <p:cond delay="0"/>
                                          </p:stCondLst>
                                        </p:cTn>
                                        <p:tgtEl>
                                          <p:spTgt spid="21511"/>
                                        </p:tgtEl>
                                        <p:attrNameLst>
                                          <p:attrName>style.visibility</p:attrName>
                                        </p:attrNameLst>
                                      </p:cBhvr>
                                      <p:to>
                                        <p:strVal val="visible"/>
                                      </p:to>
                                    </p:set>
                                    <p:animEffect transition="in" filter="fade">
                                      <p:cBhvr>
                                        <p:cTn id="30" dur="500"/>
                                        <p:tgtEl>
                                          <p:spTgt spid="21511"/>
                                        </p:tgtEl>
                                      </p:cBhvr>
                                    </p:animEffect>
                                  </p:childTnLst>
                                </p:cTn>
                              </p:par>
                            </p:childTnLst>
                          </p:cTn>
                        </p:par>
                        <p:par>
                          <p:cTn id="31" fill="hold">
                            <p:stCondLst>
                              <p:cond delay="1000"/>
                            </p:stCondLst>
                            <p:childTnLst>
                              <p:par>
                                <p:cTn id="32" presetID="22" presetClass="entr" presetSubtype="4"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down)">
                                      <p:cBhvr>
                                        <p:cTn id="34" dur="500"/>
                                        <p:tgtEl>
                                          <p:spTgt spid="22"/>
                                        </p:tgtEl>
                                      </p:cBhvr>
                                    </p:animEffect>
                                  </p:childTnLst>
                                </p:cTn>
                              </p:par>
                            </p:childTnLst>
                          </p:cTn>
                        </p:par>
                        <p:par>
                          <p:cTn id="35" fill="hold">
                            <p:stCondLst>
                              <p:cond delay="1500"/>
                            </p:stCondLst>
                            <p:childTnLst>
                              <p:par>
                                <p:cTn id="36" presetID="22" presetClass="entr" presetSubtype="8" fill="hold" grpId="0" nodeType="after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ipe(left)">
                                      <p:cBhvr>
                                        <p:cTn id="38" dur="500"/>
                                        <p:tgtEl>
                                          <p:spTgt spid="2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500"/>
                                        <p:tgtEl>
                                          <p:spTgt spid="29"/>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left)">
                                      <p:cBhvr>
                                        <p:cTn id="46" dur="500"/>
                                        <p:tgtEl>
                                          <p:spTgt spid="11"/>
                                        </p:tgtEl>
                                      </p:cBhvr>
                                    </p:animEffect>
                                  </p:childTnLst>
                                </p:cTn>
                              </p:par>
                            </p:childTnLst>
                          </p:cTn>
                        </p:par>
                        <p:par>
                          <p:cTn id="47" fill="hold">
                            <p:stCondLst>
                              <p:cond delay="500"/>
                            </p:stCondLst>
                            <p:childTnLst>
                              <p:par>
                                <p:cTn id="48" presetID="22" presetClass="entr" presetSubtype="1"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ipe(up)">
                                      <p:cBhvr>
                                        <p:cTn id="50" dur="500"/>
                                        <p:tgtEl>
                                          <p:spTgt spid="12"/>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500"/>
                                        <p:tgtEl>
                                          <p:spTgt spid="20"/>
                                        </p:tgtEl>
                                      </p:cBhvr>
                                    </p:animEffect>
                                  </p:childTnLst>
                                </p:cTn>
                              </p:par>
                            </p:childTnLst>
                          </p:cTn>
                        </p:par>
                        <p:par>
                          <p:cTn id="54" fill="hold">
                            <p:stCondLst>
                              <p:cond delay="1000"/>
                            </p:stCondLst>
                            <p:childTnLst>
                              <p:par>
                                <p:cTn id="55" presetID="10" presetClass="entr" presetSubtype="0" fill="hold" nodeType="afterEffect">
                                  <p:stCondLst>
                                    <p:cond delay="0"/>
                                  </p:stCondLst>
                                  <p:childTnLst>
                                    <p:set>
                                      <p:cBhvr>
                                        <p:cTn id="56" dur="1" fill="hold">
                                          <p:stCondLst>
                                            <p:cond delay="0"/>
                                          </p:stCondLst>
                                        </p:cTn>
                                        <p:tgtEl>
                                          <p:spTgt spid="21512"/>
                                        </p:tgtEl>
                                        <p:attrNameLst>
                                          <p:attrName>style.visibility</p:attrName>
                                        </p:attrNameLst>
                                      </p:cBhvr>
                                      <p:to>
                                        <p:strVal val="visible"/>
                                      </p:to>
                                    </p:set>
                                    <p:animEffect transition="in" filter="fade">
                                      <p:cBhvr>
                                        <p:cTn id="57" dur="500"/>
                                        <p:tgtEl>
                                          <p:spTgt spid="21512"/>
                                        </p:tgtEl>
                                      </p:cBhvr>
                                    </p:animEffect>
                                  </p:childTnLst>
                                </p:cTn>
                              </p:par>
                            </p:childTnLst>
                          </p:cTn>
                        </p:par>
                        <p:par>
                          <p:cTn id="58" fill="hold">
                            <p:stCondLst>
                              <p:cond delay="1500"/>
                            </p:stCondLst>
                            <p:childTnLst>
                              <p:par>
                                <p:cTn id="59" presetID="22" presetClass="entr" presetSubtype="2"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right)">
                                      <p:cBhvr>
                                        <p:cTn id="61" dur="500"/>
                                        <p:tgtEl>
                                          <p:spTgt spid="25"/>
                                        </p:tgtEl>
                                      </p:cBhvr>
                                    </p:animEffect>
                                  </p:childTnLst>
                                </p:cTn>
                              </p:par>
                            </p:childTnLst>
                          </p:cTn>
                        </p:par>
                        <p:par>
                          <p:cTn id="62" fill="hold">
                            <p:stCondLst>
                              <p:cond delay="2000"/>
                            </p:stCondLst>
                            <p:childTnLst>
                              <p:par>
                                <p:cTn id="63" presetID="22" presetClass="entr" presetSubtype="2"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right)">
                                      <p:cBhvr>
                                        <p:cTn id="65" dur="500"/>
                                        <p:tgtEl>
                                          <p:spTgt spid="24"/>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500"/>
                                        <p:tgtEl>
                                          <p:spTgt spid="32"/>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6"/>
                                        </p:tgtEl>
                                        <p:attrNameLst>
                                          <p:attrName>style.visibility</p:attrName>
                                        </p:attrNameLst>
                                      </p:cBhvr>
                                      <p:to>
                                        <p:strVal val="visible"/>
                                      </p:to>
                                    </p:set>
                                    <p:animEffect transition="in" filter="fade">
                                      <p:cBhvr>
                                        <p:cTn id="73" dur="500"/>
                                        <p:tgtEl>
                                          <p:spTgt spid="6"/>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2" fill="hold" grpId="0" nodeType="clickEffect">
                                  <p:stCondLst>
                                    <p:cond delay="0"/>
                                  </p:stCondLst>
                                  <p:childTnLst>
                                    <p:set>
                                      <p:cBhvr>
                                        <p:cTn id="77" dur="1" fill="hold">
                                          <p:stCondLst>
                                            <p:cond delay="0"/>
                                          </p:stCondLst>
                                        </p:cTn>
                                        <p:tgtEl>
                                          <p:spTgt spid="9"/>
                                        </p:tgtEl>
                                        <p:attrNameLst>
                                          <p:attrName>style.visibility</p:attrName>
                                        </p:attrNameLst>
                                      </p:cBhvr>
                                      <p:to>
                                        <p:strVal val="visible"/>
                                      </p:to>
                                    </p:set>
                                    <p:animEffect transition="in" filter="wipe(right)">
                                      <p:cBhvr>
                                        <p:cTn id="78" dur="500"/>
                                        <p:tgtEl>
                                          <p:spTgt spid="9"/>
                                        </p:tgtEl>
                                      </p:cBhvr>
                                    </p:animEffect>
                                  </p:childTnLst>
                                </p:cTn>
                              </p:par>
                            </p:childTnLst>
                          </p:cTn>
                        </p:par>
                        <p:par>
                          <p:cTn id="79" fill="hold">
                            <p:stCondLst>
                              <p:cond delay="500"/>
                            </p:stCondLst>
                            <p:childTnLst>
                              <p:par>
                                <p:cTn id="80" presetID="22" presetClass="entr" presetSubtype="1" fill="hold" grpId="0" nodeType="afterEffect">
                                  <p:stCondLst>
                                    <p:cond delay="0"/>
                                  </p:stCondLst>
                                  <p:childTnLst>
                                    <p:set>
                                      <p:cBhvr>
                                        <p:cTn id="81" dur="1" fill="hold">
                                          <p:stCondLst>
                                            <p:cond delay="0"/>
                                          </p:stCondLst>
                                        </p:cTn>
                                        <p:tgtEl>
                                          <p:spTgt spid="10"/>
                                        </p:tgtEl>
                                        <p:attrNameLst>
                                          <p:attrName>style.visibility</p:attrName>
                                        </p:attrNameLst>
                                      </p:cBhvr>
                                      <p:to>
                                        <p:strVal val="visible"/>
                                      </p:to>
                                    </p:set>
                                    <p:animEffect transition="in" filter="wipe(up)">
                                      <p:cBhvr>
                                        <p:cTn id="82" dur="500"/>
                                        <p:tgtEl>
                                          <p:spTgt spid="10"/>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19"/>
                                        </p:tgtEl>
                                        <p:attrNameLst>
                                          <p:attrName>style.visibility</p:attrName>
                                        </p:attrNameLst>
                                      </p:cBhvr>
                                      <p:to>
                                        <p:strVal val="visible"/>
                                      </p:to>
                                    </p:set>
                                    <p:animEffect transition="in" filter="fade">
                                      <p:cBhvr>
                                        <p:cTn id="85" dur="500"/>
                                        <p:tgtEl>
                                          <p:spTgt spid="19"/>
                                        </p:tgtEl>
                                      </p:cBhvr>
                                    </p:animEffect>
                                  </p:childTnLst>
                                </p:cTn>
                              </p:par>
                            </p:childTnLst>
                          </p:cTn>
                        </p:par>
                        <p:par>
                          <p:cTn id="86" fill="hold">
                            <p:stCondLst>
                              <p:cond delay="1000"/>
                            </p:stCondLst>
                            <p:childTnLst>
                              <p:par>
                                <p:cTn id="87" presetID="22" presetClass="entr" presetSubtype="8" fill="hold" grpId="0" nodeType="afterEffect">
                                  <p:stCondLst>
                                    <p:cond delay="0"/>
                                  </p:stCondLst>
                                  <p:childTnLst>
                                    <p:set>
                                      <p:cBhvr>
                                        <p:cTn id="88" dur="1" fill="hold">
                                          <p:stCondLst>
                                            <p:cond delay="0"/>
                                          </p:stCondLst>
                                        </p:cTn>
                                        <p:tgtEl>
                                          <p:spTgt spid="15"/>
                                        </p:tgtEl>
                                        <p:attrNameLst>
                                          <p:attrName>style.visibility</p:attrName>
                                        </p:attrNameLst>
                                      </p:cBhvr>
                                      <p:to>
                                        <p:strVal val="visible"/>
                                      </p:to>
                                    </p:set>
                                    <p:animEffect transition="in" filter="wipe(left)">
                                      <p:cBhvr>
                                        <p:cTn id="89" dur="500"/>
                                        <p:tgtEl>
                                          <p:spTgt spid="15"/>
                                        </p:tgtEl>
                                      </p:cBhvr>
                                    </p:animEffect>
                                  </p:childTnLst>
                                </p:cTn>
                              </p:par>
                            </p:childTnLst>
                          </p:cTn>
                        </p:par>
                        <p:par>
                          <p:cTn id="90" fill="hold">
                            <p:stCondLst>
                              <p:cond delay="1500"/>
                            </p:stCondLst>
                            <p:childTnLst>
                              <p:par>
                                <p:cTn id="91" presetID="22" presetClass="entr" presetSubtype="8"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Effect transition="in" filter="wipe(left)">
                                      <p:cBhvr>
                                        <p:cTn id="93" dur="500"/>
                                        <p:tgtEl>
                                          <p:spTgt spid="16"/>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40"/>
                                        </p:tgtEl>
                                        <p:attrNameLst>
                                          <p:attrName>style.visibility</p:attrName>
                                        </p:attrNameLst>
                                      </p:cBhvr>
                                      <p:to>
                                        <p:strVal val="visible"/>
                                      </p:to>
                                    </p:set>
                                    <p:animEffect transition="in" filter="fade">
                                      <p:cBhvr>
                                        <p:cTn id="96" dur="500"/>
                                        <p:tgtEl>
                                          <p:spTgt spid="40"/>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8" fill="hold" grpId="0" nodeType="clickEffect">
                                  <p:stCondLst>
                                    <p:cond delay="0"/>
                                  </p:stCondLst>
                                  <p:childTnLst>
                                    <p:set>
                                      <p:cBhvr>
                                        <p:cTn id="100" dur="1" fill="hold">
                                          <p:stCondLst>
                                            <p:cond delay="0"/>
                                          </p:stCondLst>
                                        </p:cTn>
                                        <p:tgtEl>
                                          <p:spTgt spid="17"/>
                                        </p:tgtEl>
                                        <p:attrNameLst>
                                          <p:attrName>style.visibility</p:attrName>
                                        </p:attrNameLst>
                                      </p:cBhvr>
                                      <p:to>
                                        <p:strVal val="visible"/>
                                      </p:to>
                                    </p:set>
                                    <p:animEffect transition="in" filter="wipe(left)">
                                      <p:cBhvr>
                                        <p:cTn id="101" dur="500"/>
                                        <p:tgtEl>
                                          <p:spTgt spid="17"/>
                                        </p:tgtEl>
                                      </p:cBhvr>
                                    </p:animEffect>
                                  </p:childTnLst>
                                </p:cTn>
                              </p:par>
                            </p:childTnLst>
                          </p:cTn>
                        </p:par>
                        <p:par>
                          <p:cTn id="102" fill="hold">
                            <p:stCondLst>
                              <p:cond delay="500"/>
                            </p:stCondLst>
                            <p:childTnLst>
                              <p:par>
                                <p:cTn id="103" presetID="22" presetClass="entr" presetSubtype="4" fill="hold" grpId="0"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down)">
                                      <p:cBhvr>
                                        <p:cTn id="105" dur="500"/>
                                        <p:tgtEl>
                                          <p:spTgt spid="18"/>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41"/>
                                        </p:tgtEl>
                                        <p:attrNameLst>
                                          <p:attrName>style.visibility</p:attrName>
                                        </p:attrNameLst>
                                      </p:cBhvr>
                                      <p:to>
                                        <p:strVal val="visible"/>
                                      </p:to>
                                    </p:set>
                                    <p:animEffect transition="in" filter="fade">
                                      <p:cBhvr>
                                        <p:cTn id="108" dur="500"/>
                                        <p:tgtEl>
                                          <p:spTgt spid="41"/>
                                        </p:tgtEl>
                                      </p:cBhvr>
                                    </p:animEffect>
                                  </p:childTnLst>
                                </p:cTn>
                              </p:par>
                            </p:childTnLst>
                          </p:cTn>
                        </p:par>
                        <p:par>
                          <p:cTn id="109" fill="hold">
                            <p:stCondLst>
                              <p:cond delay="1000"/>
                            </p:stCondLst>
                            <p:childTnLst>
                              <p:par>
                                <p:cTn id="110" presetID="22" presetClass="entr" presetSubtype="2" fill="hold" grpId="0" nodeType="after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wipe(right)">
                                      <p:cBhvr>
                                        <p:cTn id="112" dur="500"/>
                                        <p:tgtEl>
                                          <p:spTgt spid="7"/>
                                        </p:tgtEl>
                                      </p:cBhvr>
                                    </p:animEffect>
                                  </p:childTnLst>
                                </p:cTn>
                              </p:par>
                            </p:childTnLst>
                          </p:cTn>
                        </p:par>
                        <p:par>
                          <p:cTn id="113" fill="hold">
                            <p:stCondLst>
                              <p:cond delay="1500"/>
                            </p:stCondLst>
                            <p:childTnLst>
                              <p:par>
                                <p:cTn id="114" presetID="22" presetClass="entr" presetSubtype="2" fill="hold" grpId="0" nodeType="afterEffect">
                                  <p:stCondLst>
                                    <p:cond delay="0"/>
                                  </p:stCondLst>
                                  <p:childTnLst>
                                    <p:set>
                                      <p:cBhvr>
                                        <p:cTn id="115" dur="1" fill="hold">
                                          <p:stCondLst>
                                            <p:cond delay="0"/>
                                          </p:stCondLst>
                                        </p:cTn>
                                        <p:tgtEl>
                                          <p:spTgt spid="8"/>
                                        </p:tgtEl>
                                        <p:attrNameLst>
                                          <p:attrName>style.visibility</p:attrName>
                                        </p:attrNameLst>
                                      </p:cBhvr>
                                      <p:to>
                                        <p:strVal val="visible"/>
                                      </p:to>
                                    </p:set>
                                    <p:animEffect transition="in" filter="wipe(right)">
                                      <p:cBhvr>
                                        <p:cTn id="116" dur="500"/>
                                        <p:tgtEl>
                                          <p:spTgt spid="8"/>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Effect transition="in" filter="fade">
                                      <p:cBhvr>
                                        <p:cTn id="119" dur="500"/>
                                        <p:tgtEl>
                                          <p:spTgt spid="42"/>
                                        </p:tgtEl>
                                      </p:cBhvr>
                                    </p:animEffect>
                                  </p:childTnLst>
                                </p:cTn>
                              </p:par>
                            </p:childTnLst>
                          </p:cTn>
                        </p:par>
                      </p:childTnLst>
                    </p:cTn>
                  </p:par>
                  <p:par>
                    <p:cTn id="120" fill="hold">
                      <p:stCondLst>
                        <p:cond delay="indefinite"/>
                      </p:stCondLst>
                      <p:childTnLst>
                        <p:par>
                          <p:cTn id="121" fill="hold">
                            <p:stCondLst>
                              <p:cond delay="0"/>
                            </p:stCondLst>
                            <p:childTnLst>
                              <p:par>
                                <p:cTn id="122" presetID="1" presetClass="entr" presetSubtype="0" fill="hold" grpId="1" nodeType="clickEffect">
                                  <p:stCondLst>
                                    <p:cond delay="0"/>
                                  </p:stCondLst>
                                  <p:childTnLst>
                                    <p:set>
                                      <p:cBhvr>
                                        <p:cTn id="12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8" grpId="0" animBg="1"/>
      <p:bldP spid="9" grpId="0" animBg="1"/>
      <p:bldP spid="10" grpId="0" animBg="1"/>
      <p:bldP spid="10" grpId="1" animBg="1"/>
      <p:bldP spid="11" grpId="0" animBg="1"/>
      <p:bldP spid="12" grpId="0" animBg="1"/>
      <p:bldP spid="13" grpId="0" animBg="1"/>
      <p:bldP spid="14" grpId="0" animBg="1"/>
      <p:bldP spid="15" grpId="0" animBg="1"/>
      <p:bldP spid="16" grpId="0" animBg="1"/>
      <p:bldP spid="17" grpId="0" animBg="1"/>
      <p:bldP spid="18" grpId="0" animBg="1"/>
      <p:bldP spid="19" grpId="0"/>
      <p:bldP spid="20" grpId="0"/>
      <p:bldP spid="22" grpId="0" animBg="1"/>
      <p:bldP spid="23" grpId="0" animBg="1"/>
      <p:bldP spid="24" grpId="0" animBg="1"/>
      <p:bldP spid="25" grpId="0" animBg="1"/>
      <p:bldP spid="29" grpId="0"/>
      <p:bldP spid="32" grpId="0"/>
      <p:bldP spid="40" grpId="0"/>
      <p:bldP spid="41" grpId="0"/>
      <p:bldP spid="42"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figure_23_11.jpg"/>
          <p:cNvPicPr>
            <a:picLocks noChangeAspect="1"/>
          </p:cNvPicPr>
          <p:nvPr/>
        </p:nvPicPr>
        <p:blipFill>
          <a:blip r:embed="rId3">
            <a:extLst>
              <a:ext uri="{28A0092B-C50C-407E-A947-70E740481C1C}">
                <a14:useLocalDpi xmlns:a14="http://schemas.microsoft.com/office/drawing/2010/main" val="0"/>
              </a:ext>
            </a:extLst>
          </a:blip>
          <a:srcRect b="44324"/>
          <a:stretch>
            <a:fillRect/>
          </a:stretch>
        </p:blipFill>
        <p:spPr bwMode="auto">
          <a:xfrm>
            <a:off x="609600" y="762000"/>
            <a:ext cx="7793038"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24544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Why is socio-environmental synthesis important? </a:t>
            </a:r>
            <a:r>
              <a:rPr lang="en-US" i="1" dirty="0" smtClean="0">
                <a:solidFill>
                  <a:srgbClr val="FF0000"/>
                </a:solidFill>
              </a:rPr>
              <a:t>Actionable</a:t>
            </a:r>
            <a:r>
              <a:rPr lang="en-US" dirty="0" smtClean="0">
                <a:solidFill>
                  <a:srgbClr val="FF0000"/>
                </a:solidFill>
              </a:rPr>
              <a:t> science</a:t>
            </a:r>
            <a:endParaRPr lang="en-US" dirty="0">
              <a:solidFill>
                <a:srgbClr val="FF0000"/>
              </a:solidFill>
            </a:endParaRPr>
          </a:p>
        </p:txBody>
      </p:sp>
      <p:sp>
        <p:nvSpPr>
          <p:cNvPr id="3" name="Content Placeholder 2"/>
          <p:cNvSpPr>
            <a:spLocks noGrp="1"/>
          </p:cNvSpPr>
          <p:nvPr>
            <p:ph idx="1"/>
          </p:nvPr>
        </p:nvSpPr>
        <p:spPr>
          <a:xfrm>
            <a:off x="457200" y="1721180"/>
            <a:ext cx="8229600" cy="4946320"/>
          </a:xfrm>
        </p:spPr>
        <p:txBody>
          <a:bodyPr>
            <a:normAutofit fontScale="92500"/>
          </a:bodyPr>
          <a:lstStyle/>
          <a:p>
            <a:pPr marL="0" indent="0">
              <a:buNone/>
            </a:pPr>
            <a:r>
              <a:rPr lang="en-US" dirty="0" smtClean="0"/>
              <a:t>There are two approaches to developing research questions – what are they?  And is one way better than another?</a:t>
            </a:r>
            <a:endParaRPr lang="en-US" dirty="0" smtClean="0"/>
          </a:p>
          <a:p>
            <a:pPr marL="0" indent="0">
              <a:buNone/>
            </a:pPr>
            <a:endParaRPr lang="en-US" sz="2200" dirty="0"/>
          </a:p>
          <a:p>
            <a:pPr marL="0" indent="0">
              <a:buNone/>
            </a:pPr>
            <a:r>
              <a:rPr lang="en-US" u="sng" dirty="0" smtClean="0">
                <a:solidFill>
                  <a:srgbClr val="FF0000"/>
                </a:solidFill>
              </a:rPr>
              <a:t>Actionable science </a:t>
            </a:r>
            <a:r>
              <a:rPr lang="en-US" dirty="0" smtClean="0"/>
              <a:t>is when </a:t>
            </a:r>
            <a:r>
              <a:rPr lang="en-US" dirty="0" smtClean="0"/>
              <a:t>“it </a:t>
            </a:r>
            <a:r>
              <a:rPr lang="en-US" dirty="0" smtClean="0"/>
              <a:t>has the potential to inform decisions (in government, business, and the household) to improve the design or implementation of public </a:t>
            </a:r>
            <a:r>
              <a:rPr lang="en-US" dirty="0" smtClean="0"/>
              <a:t>policies, or to influence public- or private-sector strategies, planning and behaviors that affect the environment.”</a:t>
            </a:r>
            <a:endParaRPr lang="en-US" dirty="0"/>
          </a:p>
        </p:txBody>
      </p:sp>
    </p:spTree>
    <p:extLst>
      <p:ext uri="{BB962C8B-B14F-4D97-AF65-F5344CB8AC3E}">
        <p14:creationId xmlns:p14="http://schemas.microsoft.com/office/powerpoint/2010/main" val="138312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d01010"/>
          <p:cNvPicPr>
            <a:picLocks noChangeAspect="1" noChangeArrowheads="1"/>
          </p:cNvPicPr>
          <p:nvPr/>
        </p:nvPicPr>
        <p:blipFill>
          <a:blip r:embed="rId3">
            <a:extLst>
              <a:ext uri="{28A0092B-C50C-407E-A947-70E740481C1C}">
                <a14:useLocalDpi xmlns:a14="http://schemas.microsoft.com/office/drawing/2010/main" val="0"/>
              </a:ext>
            </a:extLst>
          </a:blip>
          <a:srcRect l="16000" r="19000"/>
          <a:stretch>
            <a:fillRect/>
          </a:stretch>
        </p:blipFill>
        <p:spPr bwMode="auto">
          <a:xfrm>
            <a:off x="2056205" y="718397"/>
            <a:ext cx="4953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3997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Raft of Critical Thinking Domains Chart.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459" y="0"/>
            <a:ext cx="8875059" cy="6858000"/>
          </a:xfrm>
          <a:prstGeom prst="rect">
            <a:avLst/>
          </a:prstGeom>
        </p:spPr>
      </p:pic>
    </p:spTree>
    <p:extLst>
      <p:ext uri="{BB962C8B-B14F-4D97-AF65-F5344CB8AC3E}">
        <p14:creationId xmlns:p14="http://schemas.microsoft.com/office/powerpoint/2010/main" val="3035259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677720" y="0"/>
            <a:ext cx="5601661" cy="6858000"/>
          </a:xfrm>
          <a:prstGeom prst="rect">
            <a:avLst/>
          </a:prstGeom>
        </p:spPr>
      </p:pic>
      <p:sp>
        <p:nvSpPr>
          <p:cNvPr id="5" name="TextBox 4"/>
          <p:cNvSpPr txBox="1"/>
          <p:nvPr/>
        </p:nvSpPr>
        <p:spPr>
          <a:xfrm>
            <a:off x="7110880" y="6261414"/>
            <a:ext cx="1980718" cy="369332"/>
          </a:xfrm>
          <a:prstGeom prst="rect">
            <a:avLst/>
          </a:prstGeom>
          <a:noFill/>
        </p:spPr>
        <p:txBody>
          <a:bodyPr wrap="none" rtlCol="0">
            <a:spAutoFit/>
          </a:bodyPr>
          <a:lstStyle/>
          <a:p>
            <a:r>
              <a:rPr lang="en-US" dirty="0" smtClean="0"/>
              <a:t>Bartholomew 1986</a:t>
            </a:r>
            <a:endParaRPr lang="en-US" dirty="0"/>
          </a:p>
        </p:txBody>
      </p:sp>
    </p:spTree>
    <p:extLst>
      <p:ext uri="{BB962C8B-B14F-4D97-AF65-F5344CB8AC3E}">
        <p14:creationId xmlns:p14="http://schemas.microsoft.com/office/powerpoint/2010/main" val="820964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0447"/>
            <a:ext cx="8229600" cy="4525963"/>
          </a:xfrm>
        </p:spPr>
        <p:txBody>
          <a:bodyPr/>
          <a:lstStyle/>
          <a:p>
            <a:pPr marL="0" indent="0">
              <a:buNone/>
            </a:pPr>
            <a:r>
              <a:rPr lang="en-US" dirty="0" smtClean="0"/>
              <a:t>“The molecular biologists apt to feel that all the central problems will be solved at molecular or cellular levels, while the ecologist is apt to feel that students of molecules and cells are so preoccupied with details of cellular machinery that they are unaware of or indifferent to its consequences at the all-important organismic and population levels.” – Bartholomew (1986)</a:t>
            </a:r>
          </a:p>
          <a:p>
            <a:pPr marL="0" indent="0">
              <a:buNone/>
            </a:pPr>
            <a:endParaRPr lang="en-US" dirty="0"/>
          </a:p>
        </p:txBody>
      </p:sp>
    </p:spTree>
    <p:extLst>
      <p:ext uri="{BB962C8B-B14F-4D97-AF65-F5344CB8AC3E}">
        <p14:creationId xmlns:p14="http://schemas.microsoft.com/office/powerpoint/2010/main" val="30695392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58799"/>
            <a:ext cx="8229600" cy="5777760"/>
          </a:xfrm>
        </p:spPr>
        <p:txBody>
          <a:bodyPr>
            <a:normAutofit fontScale="92500" lnSpcReduction="10000"/>
          </a:bodyPr>
          <a:lstStyle/>
          <a:p>
            <a:pPr marL="0" indent="0">
              <a:buNone/>
            </a:pPr>
            <a:r>
              <a:rPr lang="en-US" dirty="0" smtClean="0"/>
              <a:t>“With ignorance comes intolerance and lack of respect for unfamiliar areas, creating an enormous hazard for biology, at present and for the foreseeable future” – Bartholomew (1986)</a:t>
            </a:r>
          </a:p>
          <a:p>
            <a:pPr marL="0" indent="0">
              <a:buNone/>
            </a:pPr>
            <a:endParaRPr lang="en-US" dirty="0"/>
          </a:p>
          <a:p>
            <a:pPr marL="0" indent="0">
              <a:buNone/>
            </a:pPr>
            <a:r>
              <a:rPr lang="en-US" dirty="0" smtClean="0"/>
              <a:t>“Training in synthesis conveys the ability to </a:t>
            </a:r>
            <a:r>
              <a:rPr lang="en-US" dirty="0" err="1" smtClean="0"/>
              <a:t>consense</a:t>
            </a:r>
            <a:r>
              <a:rPr lang="en-US" dirty="0" smtClean="0"/>
              <a:t> the essential points from one’s own discipline, work constructively with diverse experts, respect diverse ways of knowing and kinds of knowledge, recognize and distill patterns from complexity, and explain synthetic findings to policy makers and other stakeholders.” – Carpenter et al. (2009)</a:t>
            </a:r>
            <a:endParaRPr lang="en-US" dirty="0"/>
          </a:p>
        </p:txBody>
      </p:sp>
    </p:spTree>
    <p:extLst>
      <p:ext uri="{BB962C8B-B14F-4D97-AF65-F5344CB8AC3E}">
        <p14:creationId xmlns:p14="http://schemas.microsoft.com/office/powerpoint/2010/main" val="5755491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304800" y="264391"/>
            <a:ext cx="8534400" cy="1212433"/>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smtClean="0">
                <a:latin typeface="Century Gothic" charset="0"/>
              </a:rPr>
              <a:t>How to allocate scarce resources</a:t>
            </a:r>
          </a:p>
          <a:p>
            <a:r>
              <a:rPr lang="en-US" sz="3200" dirty="0" smtClean="0">
                <a:latin typeface="Century Gothic" charset="0"/>
              </a:rPr>
              <a:t>toward alternative desirable ends?</a:t>
            </a:r>
            <a:endParaRPr lang="en-US" sz="3200" dirty="0">
              <a:latin typeface="Century Gothic" charset="0"/>
            </a:endParaRPr>
          </a:p>
        </p:txBody>
      </p:sp>
      <p:sp>
        <p:nvSpPr>
          <p:cNvPr id="3" name="TextBox 2"/>
          <p:cNvSpPr txBox="1"/>
          <p:nvPr/>
        </p:nvSpPr>
        <p:spPr>
          <a:xfrm>
            <a:off x="7152475" y="3756591"/>
            <a:ext cx="1518414" cy="461665"/>
          </a:xfrm>
          <a:prstGeom prst="rect">
            <a:avLst/>
          </a:prstGeom>
          <a:noFill/>
        </p:spPr>
        <p:txBody>
          <a:bodyPr wrap="none" rtlCol="0">
            <a:spAutoFit/>
          </a:bodyPr>
          <a:lstStyle/>
          <a:p>
            <a:r>
              <a:rPr lang="en-US" sz="2400" dirty="0" smtClean="0"/>
              <a:t>Economics</a:t>
            </a:r>
            <a:endParaRPr lang="en-US" sz="2400" dirty="0"/>
          </a:p>
        </p:txBody>
      </p:sp>
      <p:sp>
        <p:nvSpPr>
          <p:cNvPr id="4" name="TextBox 3"/>
          <p:cNvSpPr txBox="1"/>
          <p:nvPr/>
        </p:nvSpPr>
        <p:spPr>
          <a:xfrm>
            <a:off x="6911194" y="6179215"/>
            <a:ext cx="1984738" cy="461665"/>
          </a:xfrm>
          <a:prstGeom prst="rect">
            <a:avLst/>
          </a:prstGeom>
          <a:noFill/>
        </p:spPr>
        <p:txBody>
          <a:bodyPr wrap="none" rtlCol="0">
            <a:spAutoFit/>
          </a:bodyPr>
          <a:lstStyle/>
          <a:p>
            <a:pPr algn="ctr"/>
            <a:r>
              <a:rPr lang="en-US" sz="2400" dirty="0" smtClean="0"/>
              <a:t>Earth Sciences</a:t>
            </a:r>
            <a:endParaRPr lang="en-US" sz="2400" dirty="0"/>
          </a:p>
        </p:txBody>
      </p:sp>
      <p:sp>
        <p:nvSpPr>
          <p:cNvPr id="5" name="TextBox 4"/>
          <p:cNvSpPr txBox="1"/>
          <p:nvPr/>
        </p:nvSpPr>
        <p:spPr>
          <a:xfrm>
            <a:off x="7022853" y="5697811"/>
            <a:ext cx="1762021" cy="461665"/>
          </a:xfrm>
          <a:prstGeom prst="rect">
            <a:avLst/>
          </a:prstGeom>
          <a:noFill/>
        </p:spPr>
        <p:txBody>
          <a:bodyPr wrap="none" rtlCol="0">
            <a:spAutoFit/>
          </a:bodyPr>
          <a:lstStyle/>
          <a:p>
            <a:pPr algn="ctr"/>
            <a:r>
              <a:rPr lang="en-US" sz="2400" dirty="0" smtClean="0"/>
              <a:t>Life Sciences</a:t>
            </a:r>
            <a:endParaRPr lang="en-US" sz="2400" dirty="0"/>
          </a:p>
        </p:txBody>
      </p:sp>
      <p:sp>
        <p:nvSpPr>
          <p:cNvPr id="6" name="TextBox 5"/>
          <p:cNvSpPr txBox="1"/>
          <p:nvPr/>
        </p:nvSpPr>
        <p:spPr>
          <a:xfrm>
            <a:off x="6952322" y="5198420"/>
            <a:ext cx="1903085" cy="461665"/>
          </a:xfrm>
          <a:prstGeom prst="rect">
            <a:avLst/>
          </a:prstGeom>
          <a:noFill/>
        </p:spPr>
        <p:txBody>
          <a:bodyPr wrap="none" rtlCol="0">
            <a:spAutoFit/>
          </a:bodyPr>
          <a:lstStyle/>
          <a:p>
            <a:pPr algn="ctr"/>
            <a:r>
              <a:rPr lang="en-US" sz="2400" dirty="0" smtClean="0"/>
              <a:t>Anthropology</a:t>
            </a:r>
            <a:endParaRPr lang="en-US" sz="2400" dirty="0"/>
          </a:p>
        </p:txBody>
      </p:sp>
      <p:sp>
        <p:nvSpPr>
          <p:cNvPr id="7" name="TextBox 6"/>
          <p:cNvSpPr txBox="1"/>
          <p:nvPr/>
        </p:nvSpPr>
        <p:spPr>
          <a:xfrm>
            <a:off x="7260098" y="4700781"/>
            <a:ext cx="1368584" cy="461665"/>
          </a:xfrm>
          <a:prstGeom prst="rect">
            <a:avLst/>
          </a:prstGeom>
          <a:noFill/>
        </p:spPr>
        <p:txBody>
          <a:bodyPr wrap="none" rtlCol="0">
            <a:spAutoFit/>
          </a:bodyPr>
          <a:lstStyle/>
          <a:p>
            <a:pPr algn="ctr"/>
            <a:r>
              <a:rPr lang="en-US" sz="2400" dirty="0" smtClean="0"/>
              <a:t>Sociology</a:t>
            </a:r>
            <a:endParaRPr lang="en-US" sz="2400" dirty="0"/>
          </a:p>
        </p:txBody>
      </p:sp>
      <p:sp>
        <p:nvSpPr>
          <p:cNvPr id="8" name="TextBox 7"/>
          <p:cNvSpPr txBox="1"/>
          <p:nvPr/>
        </p:nvSpPr>
        <p:spPr>
          <a:xfrm>
            <a:off x="6855994" y="4240725"/>
            <a:ext cx="2176798" cy="461665"/>
          </a:xfrm>
          <a:prstGeom prst="rect">
            <a:avLst/>
          </a:prstGeom>
          <a:noFill/>
        </p:spPr>
        <p:txBody>
          <a:bodyPr wrap="none" rtlCol="0">
            <a:spAutoFit/>
          </a:bodyPr>
          <a:lstStyle/>
          <a:p>
            <a:pPr algn="ctr"/>
            <a:r>
              <a:rPr lang="en-US" sz="2400" dirty="0" smtClean="0"/>
              <a:t>Political Science</a:t>
            </a:r>
            <a:endParaRPr lang="en-US" sz="2400" dirty="0"/>
          </a:p>
        </p:txBody>
      </p:sp>
      <p:sp>
        <p:nvSpPr>
          <p:cNvPr id="9" name="TextBox 8"/>
          <p:cNvSpPr txBox="1"/>
          <p:nvPr/>
        </p:nvSpPr>
        <p:spPr>
          <a:xfrm>
            <a:off x="6611622" y="3294926"/>
            <a:ext cx="2641919" cy="461665"/>
          </a:xfrm>
          <a:prstGeom prst="rect">
            <a:avLst/>
          </a:prstGeom>
          <a:noFill/>
        </p:spPr>
        <p:txBody>
          <a:bodyPr wrap="none" rtlCol="0">
            <a:spAutoFit/>
          </a:bodyPr>
          <a:lstStyle/>
          <a:p>
            <a:pPr algn="ctr"/>
            <a:r>
              <a:rPr lang="en-US" sz="2400" dirty="0" smtClean="0"/>
              <a:t>Behavioral Sciences</a:t>
            </a:r>
            <a:endParaRPr lang="en-US" sz="2400" dirty="0"/>
          </a:p>
        </p:txBody>
      </p:sp>
      <p:sp>
        <p:nvSpPr>
          <p:cNvPr id="10" name="TextBox 9"/>
          <p:cNvSpPr txBox="1"/>
          <p:nvPr/>
        </p:nvSpPr>
        <p:spPr>
          <a:xfrm>
            <a:off x="6928867" y="2774943"/>
            <a:ext cx="2007431" cy="461665"/>
          </a:xfrm>
          <a:prstGeom prst="rect">
            <a:avLst/>
          </a:prstGeom>
          <a:noFill/>
        </p:spPr>
        <p:txBody>
          <a:bodyPr wrap="none" rtlCol="0">
            <a:spAutoFit/>
          </a:bodyPr>
          <a:lstStyle/>
          <a:p>
            <a:pPr algn="ctr"/>
            <a:r>
              <a:rPr lang="en-US" sz="2400" dirty="0" smtClean="0"/>
              <a:t>Neuro</a:t>
            </a:r>
            <a:r>
              <a:rPr lang="en-US" sz="2400" dirty="0"/>
              <a:t>s</a:t>
            </a:r>
            <a:r>
              <a:rPr lang="en-US" sz="2400" dirty="0" smtClean="0"/>
              <a:t>ciences</a:t>
            </a:r>
            <a:endParaRPr lang="en-US" sz="2400" dirty="0"/>
          </a:p>
        </p:txBody>
      </p:sp>
      <p:sp>
        <p:nvSpPr>
          <p:cNvPr id="11" name="TextBox 10"/>
          <p:cNvSpPr txBox="1"/>
          <p:nvPr/>
        </p:nvSpPr>
        <p:spPr>
          <a:xfrm>
            <a:off x="7431772" y="2313278"/>
            <a:ext cx="920895" cy="461665"/>
          </a:xfrm>
          <a:prstGeom prst="rect">
            <a:avLst/>
          </a:prstGeom>
          <a:noFill/>
        </p:spPr>
        <p:txBody>
          <a:bodyPr wrap="none" rtlCol="0">
            <a:spAutoFit/>
          </a:bodyPr>
          <a:lstStyle/>
          <a:p>
            <a:pPr algn="ctr"/>
            <a:r>
              <a:rPr lang="en-US" sz="2400" dirty="0" smtClean="0"/>
              <a:t>Ethics</a:t>
            </a:r>
            <a:endParaRPr lang="en-US" sz="2400" dirty="0"/>
          </a:p>
        </p:txBody>
      </p:sp>
      <p:sp>
        <p:nvSpPr>
          <p:cNvPr id="12" name="TextBox 11"/>
          <p:cNvSpPr txBox="1"/>
          <p:nvPr/>
        </p:nvSpPr>
        <p:spPr>
          <a:xfrm>
            <a:off x="7134198" y="1833248"/>
            <a:ext cx="1556836" cy="461665"/>
          </a:xfrm>
          <a:prstGeom prst="rect">
            <a:avLst/>
          </a:prstGeom>
          <a:noFill/>
        </p:spPr>
        <p:txBody>
          <a:bodyPr wrap="none" rtlCol="0">
            <a:spAutoFit/>
          </a:bodyPr>
          <a:lstStyle/>
          <a:p>
            <a:pPr algn="ctr"/>
            <a:r>
              <a:rPr lang="en-US" sz="2400" dirty="0" smtClean="0"/>
              <a:t>Philosophy</a:t>
            </a:r>
          </a:p>
        </p:txBody>
      </p:sp>
      <p:sp>
        <p:nvSpPr>
          <p:cNvPr id="13" name="TextBox 12"/>
          <p:cNvSpPr txBox="1"/>
          <p:nvPr/>
        </p:nvSpPr>
        <p:spPr>
          <a:xfrm>
            <a:off x="0" y="3036553"/>
            <a:ext cx="1951100" cy="400110"/>
          </a:xfrm>
          <a:prstGeom prst="rect">
            <a:avLst/>
          </a:prstGeom>
          <a:noFill/>
        </p:spPr>
        <p:txBody>
          <a:bodyPr wrap="none" rtlCol="0">
            <a:spAutoFit/>
          </a:bodyPr>
          <a:lstStyle/>
          <a:p>
            <a:r>
              <a:rPr lang="en-US" sz="2000" dirty="0" err="1" smtClean="0"/>
              <a:t>Neuroeconomics</a:t>
            </a:r>
            <a:endParaRPr lang="en-US" sz="2000" dirty="0"/>
          </a:p>
        </p:txBody>
      </p:sp>
      <p:sp>
        <p:nvSpPr>
          <p:cNvPr id="14" name="TextBox 13"/>
          <p:cNvSpPr txBox="1"/>
          <p:nvPr/>
        </p:nvSpPr>
        <p:spPr>
          <a:xfrm>
            <a:off x="373400" y="1648582"/>
            <a:ext cx="2665513" cy="461665"/>
          </a:xfrm>
          <a:prstGeom prst="rect">
            <a:avLst/>
          </a:prstGeom>
          <a:noFill/>
        </p:spPr>
        <p:txBody>
          <a:bodyPr wrap="none" rtlCol="0">
            <a:spAutoFit/>
          </a:bodyPr>
          <a:lstStyle/>
          <a:p>
            <a:r>
              <a:rPr lang="en-US" sz="2400" b="1" dirty="0" smtClean="0"/>
              <a:t>Bridging Disciplines</a:t>
            </a:r>
            <a:endParaRPr lang="en-US" sz="2400" b="1" dirty="0"/>
          </a:p>
        </p:txBody>
      </p:sp>
      <p:sp>
        <p:nvSpPr>
          <p:cNvPr id="15" name="TextBox 14"/>
          <p:cNvSpPr txBox="1"/>
          <p:nvPr/>
        </p:nvSpPr>
        <p:spPr>
          <a:xfrm>
            <a:off x="576605" y="3556536"/>
            <a:ext cx="2462308" cy="400110"/>
          </a:xfrm>
          <a:prstGeom prst="rect">
            <a:avLst/>
          </a:prstGeom>
          <a:noFill/>
        </p:spPr>
        <p:txBody>
          <a:bodyPr wrap="none" rtlCol="0">
            <a:spAutoFit/>
          </a:bodyPr>
          <a:lstStyle/>
          <a:p>
            <a:r>
              <a:rPr lang="en-US" sz="2000" dirty="0" smtClean="0"/>
              <a:t>Behavioral economics</a:t>
            </a:r>
            <a:endParaRPr lang="en-US" sz="2000" dirty="0"/>
          </a:p>
        </p:txBody>
      </p:sp>
      <p:sp>
        <p:nvSpPr>
          <p:cNvPr id="16" name="TextBox 15"/>
          <p:cNvSpPr txBox="1"/>
          <p:nvPr/>
        </p:nvSpPr>
        <p:spPr>
          <a:xfrm>
            <a:off x="1050317" y="4205721"/>
            <a:ext cx="2614343" cy="400110"/>
          </a:xfrm>
          <a:prstGeom prst="rect">
            <a:avLst/>
          </a:prstGeom>
          <a:noFill/>
        </p:spPr>
        <p:txBody>
          <a:bodyPr wrap="none" rtlCol="0">
            <a:spAutoFit/>
          </a:bodyPr>
          <a:lstStyle/>
          <a:p>
            <a:r>
              <a:rPr lang="en-US" sz="2000" dirty="0" smtClean="0"/>
              <a:t>Institutional economics</a:t>
            </a:r>
            <a:endParaRPr lang="en-US" sz="2000" dirty="0"/>
          </a:p>
        </p:txBody>
      </p:sp>
      <p:sp>
        <p:nvSpPr>
          <p:cNvPr id="17" name="TextBox 16"/>
          <p:cNvSpPr txBox="1"/>
          <p:nvPr/>
        </p:nvSpPr>
        <p:spPr>
          <a:xfrm>
            <a:off x="1569931" y="4801502"/>
            <a:ext cx="2738325" cy="400110"/>
          </a:xfrm>
          <a:prstGeom prst="rect">
            <a:avLst/>
          </a:prstGeom>
          <a:noFill/>
        </p:spPr>
        <p:txBody>
          <a:bodyPr wrap="none" rtlCol="0">
            <a:spAutoFit/>
          </a:bodyPr>
          <a:lstStyle/>
          <a:p>
            <a:r>
              <a:rPr lang="en-US" sz="2000" dirty="0" smtClean="0"/>
              <a:t>Experimental economics</a:t>
            </a:r>
            <a:endParaRPr lang="en-US" sz="2000" dirty="0"/>
          </a:p>
        </p:txBody>
      </p:sp>
      <p:sp>
        <p:nvSpPr>
          <p:cNvPr id="18" name="TextBox 17"/>
          <p:cNvSpPr txBox="1"/>
          <p:nvPr/>
        </p:nvSpPr>
        <p:spPr>
          <a:xfrm>
            <a:off x="2138948" y="5460030"/>
            <a:ext cx="2667692" cy="400110"/>
          </a:xfrm>
          <a:prstGeom prst="rect">
            <a:avLst/>
          </a:prstGeom>
          <a:noFill/>
        </p:spPr>
        <p:txBody>
          <a:bodyPr wrap="none" rtlCol="0">
            <a:spAutoFit/>
          </a:bodyPr>
          <a:lstStyle/>
          <a:p>
            <a:r>
              <a:rPr lang="en-US" sz="2000" dirty="0" smtClean="0"/>
              <a:t>Evolutionary economics</a:t>
            </a:r>
            <a:endParaRPr lang="en-US" sz="2000" dirty="0"/>
          </a:p>
        </p:txBody>
      </p:sp>
      <p:cxnSp>
        <p:nvCxnSpPr>
          <p:cNvPr id="19" name="Straight Arrow Connector 18"/>
          <p:cNvCxnSpPr/>
          <p:nvPr/>
        </p:nvCxnSpPr>
        <p:spPr>
          <a:xfrm flipV="1">
            <a:off x="373400" y="2313278"/>
            <a:ext cx="0" cy="7232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373400" y="3556536"/>
            <a:ext cx="0" cy="68418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V="1">
            <a:off x="837391" y="2827315"/>
            <a:ext cx="0" cy="7232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V="1">
            <a:off x="1310498" y="3482446"/>
            <a:ext cx="0" cy="7232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V="1">
            <a:off x="1840438" y="4078227"/>
            <a:ext cx="0" cy="7232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V="1">
            <a:off x="2405954" y="4736755"/>
            <a:ext cx="0" cy="7232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837391" y="4018201"/>
            <a:ext cx="0" cy="68418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a:off x="1316079" y="4700781"/>
            <a:ext cx="0" cy="68418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a:off x="1840438" y="5314654"/>
            <a:ext cx="0" cy="68418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2405954" y="5956691"/>
            <a:ext cx="0" cy="68418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4520935" y="1644818"/>
            <a:ext cx="2090687" cy="461665"/>
          </a:xfrm>
          <a:prstGeom prst="rect">
            <a:avLst/>
          </a:prstGeom>
          <a:noFill/>
        </p:spPr>
        <p:txBody>
          <a:bodyPr wrap="none" rtlCol="0">
            <a:spAutoFit/>
          </a:bodyPr>
          <a:lstStyle/>
          <a:p>
            <a:r>
              <a:rPr lang="en-US" sz="2400" b="1" dirty="0" err="1" smtClean="0"/>
              <a:t>Transdiscipline</a:t>
            </a:r>
            <a:endParaRPr lang="en-US" sz="2400" b="1" dirty="0"/>
          </a:p>
        </p:txBody>
      </p:sp>
      <p:sp>
        <p:nvSpPr>
          <p:cNvPr id="30" name="TextBox 29"/>
          <p:cNvSpPr txBox="1"/>
          <p:nvPr/>
        </p:nvSpPr>
        <p:spPr>
          <a:xfrm rot="16200000">
            <a:off x="4037996" y="4109539"/>
            <a:ext cx="2870046" cy="461665"/>
          </a:xfrm>
          <a:prstGeom prst="rect">
            <a:avLst/>
          </a:prstGeom>
          <a:noFill/>
        </p:spPr>
        <p:txBody>
          <a:bodyPr wrap="none" rtlCol="0">
            <a:spAutoFit/>
          </a:bodyPr>
          <a:lstStyle/>
          <a:p>
            <a:r>
              <a:rPr lang="en-US" sz="2400" dirty="0" smtClean="0"/>
              <a:t>Ecological Economics</a:t>
            </a:r>
            <a:endParaRPr lang="en-US" sz="2400" dirty="0"/>
          </a:p>
        </p:txBody>
      </p:sp>
      <p:cxnSp>
        <p:nvCxnSpPr>
          <p:cNvPr id="31" name="Straight Arrow Connector 30"/>
          <p:cNvCxnSpPr/>
          <p:nvPr/>
        </p:nvCxnSpPr>
        <p:spPr>
          <a:xfrm flipV="1">
            <a:off x="5498483" y="2182073"/>
            <a:ext cx="0" cy="7232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a:off x="5498483" y="5860140"/>
            <a:ext cx="0" cy="68418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59958" y="6359663"/>
            <a:ext cx="1389210" cy="369332"/>
          </a:xfrm>
          <a:prstGeom prst="rect">
            <a:avLst/>
          </a:prstGeom>
          <a:noFill/>
        </p:spPr>
        <p:txBody>
          <a:bodyPr wrap="none" rtlCol="0">
            <a:spAutoFit/>
          </a:bodyPr>
          <a:lstStyle/>
          <a:p>
            <a:r>
              <a:rPr lang="en-US" dirty="0" smtClean="0"/>
              <a:t>Erikson 2012</a:t>
            </a:r>
            <a:endParaRPr lang="en-US" dirty="0"/>
          </a:p>
        </p:txBody>
      </p:sp>
    </p:spTree>
    <p:extLst>
      <p:ext uri="{BB962C8B-B14F-4D97-AF65-F5344CB8AC3E}">
        <p14:creationId xmlns:p14="http://schemas.microsoft.com/office/powerpoint/2010/main" val="37191313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55" presetClass="entr" presetSubtype="0" fill="hold" grpId="0" nodeType="clickEffect">
                                  <p:stCondLst>
                                    <p:cond delay="0"/>
                                  </p:stCondLst>
                                  <p:childTnLst>
                                    <p:set>
                                      <p:cBhvr>
                                        <p:cTn id="50" dur="1" fill="hold">
                                          <p:stCondLst>
                                            <p:cond delay="0"/>
                                          </p:stCondLst>
                                        </p:cTn>
                                        <p:tgtEl>
                                          <p:spTgt spid="30"/>
                                        </p:tgtEl>
                                        <p:attrNameLst>
                                          <p:attrName>style.visibility</p:attrName>
                                        </p:attrNameLst>
                                      </p:cBhvr>
                                      <p:to>
                                        <p:strVal val="visible"/>
                                      </p:to>
                                    </p:set>
                                    <p:anim calcmode="lin" valueType="num">
                                      <p:cBhvr>
                                        <p:cTn id="51" dur="1000" fill="hold"/>
                                        <p:tgtEl>
                                          <p:spTgt spid="30"/>
                                        </p:tgtEl>
                                        <p:attrNameLst>
                                          <p:attrName>ppt_w</p:attrName>
                                        </p:attrNameLst>
                                      </p:cBhvr>
                                      <p:tavLst>
                                        <p:tav tm="0">
                                          <p:val>
                                            <p:strVal val="#ppt_w*0.70"/>
                                          </p:val>
                                        </p:tav>
                                        <p:tav tm="100000">
                                          <p:val>
                                            <p:strVal val="#ppt_w"/>
                                          </p:val>
                                        </p:tav>
                                      </p:tavLst>
                                    </p:anim>
                                    <p:anim calcmode="lin" valueType="num">
                                      <p:cBhvr>
                                        <p:cTn id="52" dur="1000" fill="hold"/>
                                        <p:tgtEl>
                                          <p:spTgt spid="30"/>
                                        </p:tgtEl>
                                        <p:attrNameLst>
                                          <p:attrName>ppt_h</p:attrName>
                                        </p:attrNameLst>
                                      </p:cBhvr>
                                      <p:tavLst>
                                        <p:tav tm="0">
                                          <p:val>
                                            <p:strVal val="#ppt_h"/>
                                          </p:val>
                                        </p:tav>
                                        <p:tav tm="100000">
                                          <p:val>
                                            <p:strVal val="#ppt_h"/>
                                          </p:val>
                                        </p:tav>
                                      </p:tavLst>
                                    </p:anim>
                                    <p:animEffect transition="in" filter="fade">
                                      <p:cBhvr>
                                        <p:cTn id="53" dur="1000"/>
                                        <p:tgtEl>
                                          <p:spTgt spid="30"/>
                                        </p:tgtEl>
                                      </p:cBhvr>
                                    </p:animEffect>
                                  </p:childTnLst>
                                </p:cTn>
                              </p:par>
                              <p:par>
                                <p:cTn id="54" presetID="55" presetClass="entr" presetSubtype="0" fill="hold" nodeType="withEffect">
                                  <p:stCondLst>
                                    <p:cond delay="0"/>
                                  </p:stCondLst>
                                  <p:childTnLst>
                                    <p:set>
                                      <p:cBhvr>
                                        <p:cTn id="55" dur="1" fill="hold">
                                          <p:stCondLst>
                                            <p:cond delay="0"/>
                                          </p:stCondLst>
                                        </p:cTn>
                                        <p:tgtEl>
                                          <p:spTgt spid="31"/>
                                        </p:tgtEl>
                                        <p:attrNameLst>
                                          <p:attrName>style.visibility</p:attrName>
                                        </p:attrNameLst>
                                      </p:cBhvr>
                                      <p:to>
                                        <p:strVal val="visible"/>
                                      </p:to>
                                    </p:set>
                                    <p:anim calcmode="lin" valueType="num">
                                      <p:cBhvr>
                                        <p:cTn id="56" dur="1000" fill="hold"/>
                                        <p:tgtEl>
                                          <p:spTgt spid="31"/>
                                        </p:tgtEl>
                                        <p:attrNameLst>
                                          <p:attrName>ppt_w</p:attrName>
                                        </p:attrNameLst>
                                      </p:cBhvr>
                                      <p:tavLst>
                                        <p:tav tm="0">
                                          <p:val>
                                            <p:strVal val="#ppt_w*0.70"/>
                                          </p:val>
                                        </p:tav>
                                        <p:tav tm="100000">
                                          <p:val>
                                            <p:strVal val="#ppt_w"/>
                                          </p:val>
                                        </p:tav>
                                      </p:tavLst>
                                    </p:anim>
                                    <p:anim calcmode="lin" valueType="num">
                                      <p:cBhvr>
                                        <p:cTn id="57" dur="1000" fill="hold"/>
                                        <p:tgtEl>
                                          <p:spTgt spid="31"/>
                                        </p:tgtEl>
                                        <p:attrNameLst>
                                          <p:attrName>ppt_h</p:attrName>
                                        </p:attrNameLst>
                                      </p:cBhvr>
                                      <p:tavLst>
                                        <p:tav tm="0">
                                          <p:val>
                                            <p:strVal val="#ppt_h"/>
                                          </p:val>
                                        </p:tav>
                                        <p:tav tm="100000">
                                          <p:val>
                                            <p:strVal val="#ppt_h"/>
                                          </p:val>
                                        </p:tav>
                                      </p:tavLst>
                                    </p:anim>
                                    <p:animEffect transition="in" filter="fade">
                                      <p:cBhvr>
                                        <p:cTn id="58" dur="1000"/>
                                        <p:tgtEl>
                                          <p:spTgt spid="31"/>
                                        </p:tgtEl>
                                      </p:cBhvr>
                                    </p:animEffect>
                                  </p:childTnLst>
                                </p:cTn>
                              </p:par>
                              <p:par>
                                <p:cTn id="59" presetID="55" presetClass="entr" presetSubtype="0" fill="hold" nodeType="withEffect">
                                  <p:stCondLst>
                                    <p:cond delay="0"/>
                                  </p:stCondLst>
                                  <p:childTnLst>
                                    <p:set>
                                      <p:cBhvr>
                                        <p:cTn id="60" dur="1" fill="hold">
                                          <p:stCondLst>
                                            <p:cond delay="0"/>
                                          </p:stCondLst>
                                        </p:cTn>
                                        <p:tgtEl>
                                          <p:spTgt spid="32"/>
                                        </p:tgtEl>
                                        <p:attrNameLst>
                                          <p:attrName>style.visibility</p:attrName>
                                        </p:attrNameLst>
                                      </p:cBhvr>
                                      <p:to>
                                        <p:strVal val="visible"/>
                                      </p:to>
                                    </p:set>
                                    <p:anim calcmode="lin" valueType="num">
                                      <p:cBhvr>
                                        <p:cTn id="61" dur="1000" fill="hold"/>
                                        <p:tgtEl>
                                          <p:spTgt spid="32"/>
                                        </p:tgtEl>
                                        <p:attrNameLst>
                                          <p:attrName>ppt_w</p:attrName>
                                        </p:attrNameLst>
                                      </p:cBhvr>
                                      <p:tavLst>
                                        <p:tav tm="0">
                                          <p:val>
                                            <p:strVal val="#ppt_w*0.70"/>
                                          </p:val>
                                        </p:tav>
                                        <p:tav tm="100000">
                                          <p:val>
                                            <p:strVal val="#ppt_w"/>
                                          </p:val>
                                        </p:tav>
                                      </p:tavLst>
                                    </p:anim>
                                    <p:anim calcmode="lin" valueType="num">
                                      <p:cBhvr>
                                        <p:cTn id="62" dur="1000" fill="hold"/>
                                        <p:tgtEl>
                                          <p:spTgt spid="32"/>
                                        </p:tgtEl>
                                        <p:attrNameLst>
                                          <p:attrName>ppt_h</p:attrName>
                                        </p:attrNameLst>
                                      </p:cBhvr>
                                      <p:tavLst>
                                        <p:tav tm="0">
                                          <p:val>
                                            <p:strVal val="#ppt_h"/>
                                          </p:val>
                                        </p:tav>
                                        <p:tav tm="100000">
                                          <p:val>
                                            <p:strVal val="#ppt_h"/>
                                          </p:val>
                                        </p:tav>
                                      </p:tavLst>
                                    </p:anim>
                                    <p:animEffect transition="in" filter="fade">
                                      <p:cBhvr>
                                        <p:cTn id="63"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6" grpId="0"/>
      <p:bldP spid="17" grpId="0"/>
      <p:bldP spid="18" grpId="0"/>
      <p:bldP spid="29" grpId="0"/>
      <p:bldP spid="3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Jim Proctor's Diagram.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615" y="246667"/>
            <a:ext cx="8407400" cy="6337300"/>
          </a:xfrm>
          <a:prstGeom prst="rect">
            <a:avLst/>
          </a:prstGeom>
        </p:spPr>
      </p:pic>
    </p:spTree>
    <p:extLst>
      <p:ext uri="{BB962C8B-B14F-4D97-AF65-F5344CB8AC3E}">
        <p14:creationId xmlns:p14="http://schemas.microsoft.com/office/powerpoint/2010/main" val="25293321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923"/>
            <a:ext cx="8229600" cy="1143000"/>
          </a:xfrm>
        </p:spPr>
        <p:txBody>
          <a:bodyPr/>
          <a:lstStyle/>
          <a:p>
            <a:r>
              <a:rPr lang="en-US" u="sng" dirty="0" smtClean="0">
                <a:solidFill>
                  <a:srgbClr val="000090"/>
                </a:solidFill>
              </a:rPr>
              <a:t>Class exercise: Systems Map</a:t>
            </a:r>
            <a:endParaRPr lang="en-US" u="sng" dirty="0">
              <a:solidFill>
                <a:srgbClr val="000090"/>
              </a:solidFill>
            </a:endParaRPr>
          </a:p>
        </p:txBody>
      </p:sp>
      <p:sp>
        <p:nvSpPr>
          <p:cNvPr id="3" name="Content Placeholder 2"/>
          <p:cNvSpPr>
            <a:spLocks noGrp="1"/>
          </p:cNvSpPr>
          <p:nvPr>
            <p:ph idx="1"/>
          </p:nvPr>
        </p:nvSpPr>
        <p:spPr>
          <a:xfrm>
            <a:off x="457200" y="1267505"/>
            <a:ext cx="8229600" cy="4525963"/>
          </a:xfrm>
        </p:spPr>
        <p:txBody>
          <a:bodyPr/>
          <a:lstStyle/>
          <a:p>
            <a:pPr marL="0" indent="0" algn="ctr">
              <a:buNone/>
            </a:pPr>
            <a:r>
              <a:rPr lang="en-US" dirty="0" smtClean="0"/>
              <a:t>Does climate change have an impact on our current lives?</a:t>
            </a:r>
            <a:endParaRPr lang="en-US" dirty="0"/>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5638" y="2478802"/>
            <a:ext cx="5117265" cy="4379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22226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TotalTime>
  <Words>483</Words>
  <Application>Microsoft Macintosh PowerPoint</Application>
  <PresentationFormat>On-screen Show (4:3)</PresentationFormat>
  <Paragraphs>65</Paragraphs>
  <Slides>12</Slides>
  <Notes>8</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What is synthesis?  Socio-environmental synthesis?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Class exercise: Systems Map</vt:lpstr>
      <vt:lpstr>Transactions: The Circular-Flow Diagram</vt:lpstr>
      <vt:lpstr>PowerPoint Presentation</vt:lpstr>
      <vt:lpstr>Why is socio-environmental synthesis important? Actionable science</vt:lpstr>
    </vt:vector>
  </TitlesOfParts>
  <Company>Gallaudet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synthesis?  Socio-environmental synthesis?</dc:title>
  <dc:creator>Gallaudet University</dc:creator>
  <cp:lastModifiedBy>Gallaudet University</cp:lastModifiedBy>
  <cp:revision>5</cp:revision>
  <dcterms:created xsi:type="dcterms:W3CDTF">2013-01-16T01:56:17Z</dcterms:created>
  <dcterms:modified xsi:type="dcterms:W3CDTF">2013-01-24T01:18:35Z</dcterms:modified>
</cp:coreProperties>
</file>